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2" r:id="rId2"/>
  </p:sldMasterIdLst>
  <p:notesMasterIdLst>
    <p:notesMasterId r:id="rId8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341" r:id="rId33"/>
    <p:sldId id="340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</p:sldIdLst>
  <p:sldSz cx="9144000" cy="6858000" type="screen4x3"/>
  <p:notesSz cx="7315200" cy="9601200"/>
  <p:embeddedFontLst>
    <p:embeddedFont>
      <p:font typeface="Comic Sans MS" panose="030F0702030302020204" pitchFamily="66" charset="0"/>
      <p:regular r:id="rId90"/>
      <p:bold r:id="rId91"/>
      <p:italic r:id="rId92"/>
      <p:boldItalic r:id="rId93"/>
    </p:embeddedFont>
    <p:embeddedFont>
      <p:font typeface="Tahoma" panose="020B0604030504040204" pitchFamily="34" charset="0"/>
      <p:regular r:id="rId94"/>
      <p:bold r:id="rId95"/>
    </p:embeddedFont>
    <p:embeddedFont>
      <p:font typeface="Verdana" panose="020B0604030504040204" pitchFamily="34" charset="0"/>
      <p:regular r:id="rId96"/>
      <p:bold r:id="rId97"/>
      <p:italic r:id="rId98"/>
      <p:boldItalic r:id="rId9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3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0" roundtripDataSignature="AMtx7miOPpLFfr5qYb5IoSEOrSBj4gSx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64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023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viewProps" Target="viewProps.xml"/><Relationship Id="rId5" Type="http://schemas.openxmlformats.org/officeDocument/2006/relationships/slide" Target="slides/slide3.xml"/><Relationship Id="rId90" Type="http://schemas.openxmlformats.org/officeDocument/2006/relationships/font" Target="fonts/font1.fntdata"/><Relationship Id="rId95" Type="http://schemas.openxmlformats.org/officeDocument/2006/relationships/font" Target="fonts/font6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font" Target="fonts/font2.fntdata"/><Relationship Id="rId96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font" Target="fonts/font5.fntdata"/><Relationship Id="rId99" Type="http://schemas.openxmlformats.org/officeDocument/2006/relationships/font" Target="fonts/font10.fntdata"/><Relationship Id="rId10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8.fntdata"/><Relationship Id="rId104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customschemas.google.com/relationships/presentationmetadata" Target="meta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4.fntdata"/><Relationship Id="rId98" Type="http://schemas.openxmlformats.org/officeDocument/2006/relationships/font" Target="fonts/font9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>
            <a:lvl1pPr marL="457200" marR="0" lvl="0" indent="-228600" algn="l" rtl="0">
              <a:spcBef>
                <a:spcPts val="42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2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42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42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42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42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5" name="Google Shape;165;p8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3" name="Google Shape;173;p9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2" name="Google Shape;182;p10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2" name="Google Shape;192;p11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2" name="Google Shape;202;p12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0" name="Google Shape;210;p13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8413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0" name="Google Shape;220;p14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Google Shape;236;p15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70315b5f69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700" cy="3586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3" name="Google Shape;243;g370315b5f69_0_53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0" name="Google Shape;250;p16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2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1" name="Google Shape;261;p17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7" name="Google Shape;277;p18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5" name="Google Shape;285;p19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70315b5f6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700" cy="3586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4" name="Google Shape;294;g370315b5f69_0_61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3" name="Google Shape;303;p20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8" name="Google Shape;318;p21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8" name="Google Shape;328;p22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6" name="Google Shape;346;p23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2" name="Google Shape;352;p24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1" name="Google Shape;371;p25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" name="Google Shape;82;p3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7" name="Google Shape;377;p26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>
          <a:extLst>
            <a:ext uri="{FF2B5EF4-FFF2-40B4-BE49-F238E27FC236}">
              <a16:creationId xmlns:a16="http://schemas.microsoft.com/office/drawing/2014/main" id="{02DE7552-94D9-4948-E914-DCD824BFC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6:notes">
            <a:extLst>
              <a:ext uri="{FF2B5EF4-FFF2-40B4-BE49-F238E27FC236}">
                <a16:creationId xmlns:a16="http://schemas.microsoft.com/office/drawing/2014/main" id="{1136A387-B1FF-E316-7645-2B197F08F8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7" name="Google Shape;377;p26:notes">
            <a:extLst>
              <a:ext uri="{FF2B5EF4-FFF2-40B4-BE49-F238E27FC236}">
                <a16:creationId xmlns:a16="http://schemas.microsoft.com/office/drawing/2014/main" id="{43D40F12-35E5-BA6A-F7CC-1F28500585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3155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>
          <a:extLst>
            <a:ext uri="{FF2B5EF4-FFF2-40B4-BE49-F238E27FC236}">
              <a16:creationId xmlns:a16="http://schemas.microsoft.com/office/drawing/2014/main" id="{515986DF-FC9B-8001-F1CA-D101A37EA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6:notes">
            <a:extLst>
              <a:ext uri="{FF2B5EF4-FFF2-40B4-BE49-F238E27FC236}">
                <a16:creationId xmlns:a16="http://schemas.microsoft.com/office/drawing/2014/main" id="{43776580-898C-C495-0261-36E03BAEA3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7" name="Google Shape;377;p26:notes">
            <a:extLst>
              <a:ext uri="{FF2B5EF4-FFF2-40B4-BE49-F238E27FC236}">
                <a16:creationId xmlns:a16="http://schemas.microsoft.com/office/drawing/2014/main" id="{500F7347-A267-C945-B1C9-AF1D2CD11A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16798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4" name="Google Shape;384;p27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9" name="Google Shape;399;p28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6" name="Google Shape;406;p29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4" name="Google Shape;414;p30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31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7" name="Google Shape;437;p32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7" name="Google Shape;447;p33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3" name="Google Shape;93;p4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0" name="Google Shape;460;p34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7" name="Google Shape;467;p35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8413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6" name="Google Shape;476;p37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8413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6" name="Google Shape;486;p38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8413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7" name="Google Shape;497;p39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8413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8" name="Google Shape;508;p40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8413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9" name="Google Shape;519;p41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0" name="Google Shape;530;p42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0" name="Google Shape;540;p43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4" name="Google Shape;554;p44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70315b5f6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700" cy="3586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" name="Google Shape;123;g370315b5f69_0_0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4" name="Google Shape;564;p45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3" name="Google Shape;583;p46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0" name="Google Shape;590;p47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9" name="Google Shape;599;p48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2" name="Google Shape;612;p49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2" name="Google Shape;622;p50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6" name="Google Shape;636;p51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3" name="Google Shape;643;p52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2" name="Google Shape;652;p53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9" name="Google Shape;659;p54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3" name="Google Shape;133;p5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8413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8" name="Google Shape;668;p55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8413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6" name="Google Shape;676;p56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7" name="Google Shape;687;p57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6" name="Google Shape;696;p58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6" name="Google Shape;706;p59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3" name="Google Shape;713;p60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3" name="Google Shape;723;p61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7" name="Google Shape;737;p62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5" name="Google Shape;745;p63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8413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2" name="Google Shape;752;p64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0" name="Google Shape;140;p6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8413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0" name="Google Shape;760;p65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8413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0" name="Google Shape;780;p66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8413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2" name="Google Shape;802;p67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5" name="Google Shape;815;p68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6" name="Google Shape;826;p69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6" name="Google Shape;836;p70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6" name="Google Shape;846;p71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55" name="Google Shape;855;p72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6" name="Google Shape;866;p73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4" name="Google Shape;874;p74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Google Shape;151;p7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86" name="Google Shape;886;p75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02" name="Google Shape;902;p76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18" name="Google Shape;918;p77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32" name="Google Shape;932;p78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6" name="Google Shape;946;p79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365f882a2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59" name="Google Shape;959;g365f882a221_0_0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83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363" cy="4319587"/>
          </a:xfrm>
          <a:prstGeom prst="rect">
            <a:avLst/>
          </a:prstGeom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42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550" cy="3586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70315b5f6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6825" y="727075"/>
            <a:ext cx="4781700" cy="3586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8" name="Google Shape;158;g370315b5f69_0_35:notes"/>
          <p:cNvSpPr txBox="1">
            <a:spLocks noGrp="1"/>
          </p:cNvSpPr>
          <p:nvPr>
            <p:ph type="body" idx="1"/>
          </p:nvPr>
        </p:nvSpPr>
        <p:spPr>
          <a:xfrm>
            <a:off x="406400" y="4560888"/>
            <a:ext cx="6583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50" tIns="46825" rIns="95350" bIns="46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5"/>
          <p:cNvSpPr txBox="1">
            <a:spLocks noGrp="1"/>
          </p:cNvSpPr>
          <p:nvPr>
            <p:ph type="title"/>
          </p:nvPr>
        </p:nvSpPr>
        <p:spPr>
          <a:xfrm>
            <a:off x="1149350" y="354013"/>
            <a:ext cx="7607300" cy="560387"/>
          </a:xfrm>
          <a:prstGeom prst="rect">
            <a:avLst/>
          </a:prstGeom>
          <a:solidFill>
            <a:srgbClr val="003399"/>
          </a:solidFill>
          <a:ln w="63500" cap="flat" cmpd="sng">
            <a:solidFill>
              <a:srgbClr val="54385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solidFill>
            <a:srgbClr val="003399"/>
          </a:solidFill>
          <a:ln w="63500" cap="flat" cmpd="sng">
            <a:solidFill>
              <a:srgbClr val="54385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2075" tIns="46025" rIns="92075" bIns="460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550" tIns="46025" rIns="182550" bIns="46025" anchor="t" anchorCtr="0">
            <a:noAutofit/>
          </a:bodyPr>
          <a:lstStyle>
            <a:lvl1pPr marL="457200" lvl="0" indent="-381000" algn="l">
              <a:spcBef>
                <a:spcPts val="640"/>
              </a:spcBef>
              <a:spcAft>
                <a:spcPts val="0"/>
              </a:spcAft>
              <a:buSzPts val="2400"/>
              <a:buChar char="●"/>
              <a:defRPr sz="3200"/>
            </a:lvl1pPr>
            <a:lvl2pPr marL="914400" lvl="1" indent="-361950" algn="l">
              <a:spcBef>
                <a:spcPts val="560"/>
              </a:spcBef>
              <a:spcAft>
                <a:spcPts val="0"/>
              </a:spcAft>
              <a:buSzPts val="2100"/>
              <a:buChar char="●"/>
              <a:defRPr sz="2800"/>
            </a:lvl2pPr>
            <a:lvl3pPr marL="1371600" lvl="2" indent="-342900" algn="l">
              <a:spcBef>
                <a:spcPts val="480"/>
              </a:spcBef>
              <a:spcAft>
                <a:spcPts val="0"/>
              </a:spcAft>
              <a:buSzPts val="1800"/>
              <a:buChar char="●"/>
              <a:defRPr sz="2400"/>
            </a:lvl3pPr>
            <a:lvl4pPr marL="1828800" lvl="3" indent="-323850" algn="l">
              <a:spcBef>
                <a:spcPts val="400"/>
              </a:spcBef>
              <a:spcAft>
                <a:spcPts val="0"/>
              </a:spcAft>
              <a:buSzPts val="1500"/>
              <a:buChar char="●"/>
              <a:defRPr sz="2000"/>
            </a:lvl4pPr>
            <a:lvl5pPr marL="2286000" lvl="4" indent="-323850" algn="l">
              <a:spcBef>
                <a:spcPts val="400"/>
              </a:spcBef>
              <a:spcAft>
                <a:spcPts val="0"/>
              </a:spcAft>
              <a:buSzPts val="1500"/>
              <a:buChar char="●"/>
              <a:defRPr sz="2000"/>
            </a:lvl5pPr>
            <a:lvl6pPr marL="2743200" lvl="5" indent="-323850" algn="l">
              <a:spcBef>
                <a:spcPts val="400"/>
              </a:spcBef>
              <a:spcAft>
                <a:spcPts val="0"/>
              </a:spcAft>
              <a:buSzPts val="1500"/>
              <a:buChar char="●"/>
              <a:defRPr sz="2000"/>
            </a:lvl6pPr>
            <a:lvl7pPr marL="3200400" lvl="6" indent="-323850" algn="l">
              <a:spcBef>
                <a:spcPts val="400"/>
              </a:spcBef>
              <a:spcAft>
                <a:spcPts val="0"/>
              </a:spcAft>
              <a:buSzPts val="1500"/>
              <a:buChar char="●"/>
              <a:defRPr sz="2000"/>
            </a:lvl7pPr>
            <a:lvl8pPr marL="3657600" lvl="7" indent="-323850" algn="l">
              <a:spcBef>
                <a:spcPts val="400"/>
              </a:spcBef>
              <a:spcAft>
                <a:spcPts val="0"/>
              </a:spcAft>
              <a:buSzPts val="1500"/>
              <a:buChar char="●"/>
              <a:defRPr sz="2000"/>
            </a:lvl8pPr>
            <a:lvl9pPr marL="4114800" lvl="8" indent="-323850" algn="l">
              <a:spcBef>
                <a:spcPts val="400"/>
              </a:spcBef>
              <a:spcAft>
                <a:spcPts val="0"/>
              </a:spcAft>
              <a:buSzPts val="1500"/>
              <a:buChar char="●"/>
              <a:defRPr sz="2000"/>
            </a:lvl9pPr>
          </a:lstStyle>
          <a:p>
            <a:endParaRPr/>
          </a:p>
        </p:txBody>
      </p:sp>
      <p:sp>
        <p:nvSpPr>
          <p:cNvPr id="40" name="Google Shape;40;p9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550" tIns="46025" rIns="182550" bIns="46025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9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75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7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solidFill>
            <a:srgbClr val="003399"/>
          </a:solidFill>
          <a:ln w="63500" cap="flat" cmpd="sng">
            <a:solidFill>
              <a:srgbClr val="54385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2075" tIns="46025" rIns="92075" bIns="460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97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550" tIns="46025" rIns="182550" bIns="46025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9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75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8"/>
          <p:cNvSpPr txBox="1">
            <a:spLocks noGrp="1"/>
          </p:cNvSpPr>
          <p:nvPr>
            <p:ph type="title"/>
          </p:nvPr>
        </p:nvSpPr>
        <p:spPr>
          <a:xfrm>
            <a:off x="1149350" y="354013"/>
            <a:ext cx="7607300" cy="560387"/>
          </a:xfrm>
          <a:prstGeom prst="rect">
            <a:avLst/>
          </a:prstGeom>
          <a:solidFill>
            <a:srgbClr val="003399"/>
          </a:solidFill>
          <a:ln w="63500" cap="flat" cmpd="sng">
            <a:solidFill>
              <a:srgbClr val="54385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8"/>
          <p:cNvSpPr txBox="1">
            <a:spLocks noGrp="1"/>
          </p:cNvSpPr>
          <p:nvPr>
            <p:ph type="body" idx="1"/>
          </p:nvPr>
        </p:nvSpPr>
        <p:spPr>
          <a:xfrm rot="5400000">
            <a:off x="2171700" y="-647700"/>
            <a:ext cx="4800600" cy="8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550" tIns="46025" rIns="182550" bIns="46025" anchor="t" anchorCtr="0">
            <a:noAutofit/>
          </a:bodyPr>
          <a:lstStyle>
            <a:lvl1pPr marL="457200" lvl="0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1pPr>
            <a:lvl2pPr marL="914400" lvl="1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2pPr>
            <a:lvl3pPr marL="1371600" lvl="2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3pPr>
            <a:lvl4pPr marL="1828800" lvl="3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4pPr>
            <a:lvl5pPr marL="2286000" lvl="4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5pPr>
            <a:lvl6pPr marL="2743200" lvl="5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6pPr>
            <a:lvl7pPr marL="3200400" lvl="6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7pPr>
            <a:lvl8pPr marL="3657600" lvl="7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8pPr>
            <a:lvl9pPr marL="4114800" lvl="8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9"/>
          <p:cNvSpPr txBox="1">
            <a:spLocks noGrp="1"/>
          </p:cNvSpPr>
          <p:nvPr>
            <p:ph type="title"/>
          </p:nvPr>
        </p:nvSpPr>
        <p:spPr>
          <a:xfrm rot="5400000">
            <a:off x="4920457" y="2101057"/>
            <a:ext cx="5589587" cy="2095500"/>
          </a:xfrm>
          <a:prstGeom prst="rect">
            <a:avLst/>
          </a:prstGeom>
          <a:solidFill>
            <a:srgbClr val="003399"/>
          </a:solidFill>
          <a:ln w="63500" cap="flat" cmpd="sng">
            <a:solidFill>
              <a:srgbClr val="54385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9"/>
          <p:cNvSpPr txBox="1">
            <a:spLocks noGrp="1"/>
          </p:cNvSpPr>
          <p:nvPr>
            <p:ph type="body" idx="1"/>
          </p:nvPr>
        </p:nvSpPr>
        <p:spPr>
          <a:xfrm rot="5400000">
            <a:off x="653256" y="81756"/>
            <a:ext cx="5589587" cy="61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550" tIns="46025" rIns="182550" bIns="46025" anchor="t" anchorCtr="0">
            <a:noAutofit/>
          </a:bodyPr>
          <a:lstStyle>
            <a:lvl1pPr marL="457200" lvl="0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1pPr>
            <a:lvl2pPr marL="914400" lvl="1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2pPr>
            <a:lvl3pPr marL="1371600" lvl="2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3pPr>
            <a:lvl4pPr marL="1828800" lvl="3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4pPr>
            <a:lvl5pPr marL="2286000" lvl="4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5pPr>
            <a:lvl6pPr marL="2743200" lvl="5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6pPr>
            <a:lvl7pPr marL="3200400" lvl="6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7pPr>
            <a:lvl8pPr marL="3657600" lvl="7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8pPr>
            <a:lvl9pPr marL="4114800" lvl="8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1"/>
          <p:cNvSpPr txBox="1">
            <a:spLocks noGrp="1"/>
          </p:cNvSpPr>
          <p:nvPr>
            <p:ph type="title"/>
          </p:nvPr>
        </p:nvSpPr>
        <p:spPr>
          <a:xfrm>
            <a:off x="1149350" y="354013"/>
            <a:ext cx="7607300" cy="560387"/>
          </a:xfrm>
          <a:prstGeom prst="rect">
            <a:avLst/>
          </a:prstGeom>
          <a:solidFill>
            <a:srgbClr val="003399"/>
          </a:solidFill>
          <a:ln w="63500" cap="flat" cmpd="sng">
            <a:solidFill>
              <a:srgbClr val="54385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1"/>
          <p:cNvSpPr txBox="1">
            <a:spLocks noGrp="1"/>
          </p:cNvSpPr>
          <p:nvPr>
            <p:ph type="body" idx="1"/>
          </p:nvPr>
        </p:nvSpPr>
        <p:spPr>
          <a:xfrm>
            <a:off x="381000" y="1143000"/>
            <a:ext cx="83820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550" tIns="46025" rIns="182550" bIns="46025" anchor="t" anchorCtr="0">
            <a:noAutofit/>
          </a:bodyPr>
          <a:lstStyle>
            <a:lvl1pPr marL="457200" lvl="0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1pPr>
            <a:lvl2pPr marL="914400" lvl="1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2pPr>
            <a:lvl3pPr marL="1371600" lvl="2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3pPr>
            <a:lvl4pPr marL="1828800" lvl="3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4pPr>
            <a:lvl5pPr marL="2286000" lvl="4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5pPr>
            <a:lvl6pPr marL="2743200" lvl="5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6pPr>
            <a:lvl7pPr marL="3200400" lvl="6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7pPr>
            <a:lvl8pPr marL="3657600" lvl="7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8pPr>
            <a:lvl9pPr marL="4114800" lvl="8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87"/>
          <p:cNvSpPr txBox="1">
            <a:spLocks noGrp="1"/>
          </p:cNvSpPr>
          <p:nvPr>
            <p:ph type="title"/>
          </p:nvPr>
        </p:nvSpPr>
        <p:spPr>
          <a:xfrm>
            <a:off x="1149350" y="354013"/>
            <a:ext cx="7607300" cy="560387"/>
          </a:xfrm>
          <a:prstGeom prst="rect">
            <a:avLst/>
          </a:prstGeom>
          <a:solidFill>
            <a:srgbClr val="003399"/>
          </a:solidFill>
          <a:ln w="63500" cap="flat" cmpd="sng">
            <a:solidFill>
              <a:srgbClr val="54385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87"/>
          <p:cNvSpPr txBox="1">
            <a:spLocks noGrp="1"/>
          </p:cNvSpPr>
          <p:nvPr>
            <p:ph type="body" idx="1"/>
          </p:nvPr>
        </p:nvSpPr>
        <p:spPr>
          <a:xfrm>
            <a:off x="381000" y="1143000"/>
            <a:ext cx="83820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550" tIns="46025" rIns="182550" bIns="46025" anchor="t" anchorCtr="0">
            <a:noAutofit/>
          </a:bodyPr>
          <a:lstStyle>
            <a:lvl1pPr marL="457200" lvl="0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1pPr>
            <a:lvl2pPr marL="914400" lvl="1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2pPr>
            <a:lvl3pPr marL="1371600" lvl="2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3pPr>
            <a:lvl4pPr marL="1828800" lvl="3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4pPr>
            <a:lvl5pPr marL="2286000" lvl="4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5pPr>
            <a:lvl6pPr marL="2743200" lvl="5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6pPr>
            <a:lvl7pPr marL="3200400" lvl="6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7pPr>
            <a:lvl8pPr marL="3657600" lvl="7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8pPr>
            <a:lvl9pPr marL="4114800" lvl="8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Content" type="txAndObj">
  <p:cSld name="TEXT_AND_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8"/>
          <p:cNvSpPr txBox="1">
            <a:spLocks noGrp="1"/>
          </p:cNvSpPr>
          <p:nvPr>
            <p:ph type="title"/>
          </p:nvPr>
        </p:nvSpPr>
        <p:spPr>
          <a:xfrm>
            <a:off x="1149350" y="354013"/>
            <a:ext cx="7607300" cy="560387"/>
          </a:xfrm>
          <a:prstGeom prst="rect">
            <a:avLst/>
          </a:prstGeom>
          <a:solidFill>
            <a:srgbClr val="003399"/>
          </a:solidFill>
          <a:ln w="63500" cap="flat" cmpd="sng">
            <a:solidFill>
              <a:srgbClr val="54385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8"/>
          <p:cNvSpPr txBox="1">
            <a:spLocks noGrp="1"/>
          </p:cNvSpPr>
          <p:nvPr>
            <p:ph type="body" idx="1"/>
          </p:nvPr>
        </p:nvSpPr>
        <p:spPr>
          <a:xfrm>
            <a:off x="381000" y="1143000"/>
            <a:ext cx="41148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550" tIns="46025" rIns="182550" bIns="46025" anchor="t" anchorCtr="0">
            <a:noAutofit/>
          </a:bodyPr>
          <a:lstStyle>
            <a:lvl1pPr marL="457200" lvl="0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1pPr>
            <a:lvl2pPr marL="914400" lvl="1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2pPr>
            <a:lvl3pPr marL="1371600" lvl="2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3pPr>
            <a:lvl4pPr marL="1828800" lvl="3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4pPr>
            <a:lvl5pPr marL="2286000" lvl="4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5pPr>
            <a:lvl6pPr marL="2743200" lvl="5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6pPr>
            <a:lvl7pPr marL="3200400" lvl="6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7pPr>
            <a:lvl8pPr marL="3657600" lvl="7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8pPr>
            <a:lvl9pPr marL="4114800" lvl="8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9pPr>
          </a:lstStyle>
          <a:p>
            <a:endParaRPr/>
          </a:p>
        </p:txBody>
      </p:sp>
      <p:sp>
        <p:nvSpPr>
          <p:cNvPr id="18" name="Google Shape;18;p88"/>
          <p:cNvSpPr txBox="1">
            <a:spLocks noGrp="1"/>
          </p:cNvSpPr>
          <p:nvPr>
            <p:ph type="body" idx="2"/>
          </p:nvPr>
        </p:nvSpPr>
        <p:spPr>
          <a:xfrm>
            <a:off x="4648200" y="1143000"/>
            <a:ext cx="41148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550" tIns="46025" rIns="182550" bIns="46025" anchor="t" anchorCtr="0">
            <a:noAutofit/>
          </a:bodyPr>
          <a:lstStyle>
            <a:lvl1pPr marL="457200" lvl="0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1pPr>
            <a:lvl2pPr marL="914400" lvl="1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2pPr>
            <a:lvl3pPr marL="1371600" lvl="2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3pPr>
            <a:lvl4pPr marL="1828800" lvl="3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4pPr>
            <a:lvl5pPr marL="2286000" lvl="4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5pPr>
            <a:lvl6pPr marL="2743200" lvl="5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6pPr>
            <a:lvl7pPr marL="3200400" lvl="6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7pPr>
            <a:lvl8pPr marL="3657600" lvl="7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8pPr>
            <a:lvl9pPr marL="4114800" lvl="8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Content">
  <p:cSld name="5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89"/>
          <p:cNvSpPr txBox="1">
            <a:spLocks noGrp="1"/>
          </p:cNvSpPr>
          <p:nvPr>
            <p:ph type="title"/>
          </p:nvPr>
        </p:nvSpPr>
        <p:spPr>
          <a:xfrm>
            <a:off x="1149350" y="354013"/>
            <a:ext cx="7607300" cy="560387"/>
          </a:xfrm>
          <a:prstGeom prst="rect">
            <a:avLst/>
          </a:prstGeom>
          <a:solidFill>
            <a:srgbClr val="003399"/>
          </a:solidFill>
          <a:ln w="63500" cap="flat" cmpd="sng">
            <a:solidFill>
              <a:srgbClr val="54385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solidFill>
            <a:srgbClr val="003399"/>
          </a:solidFill>
          <a:ln w="63500" cap="flat" cmpd="sng">
            <a:solidFill>
              <a:srgbClr val="54385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9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550" tIns="46025" rIns="182550" bIns="46025" anchor="t" anchorCtr="0">
            <a:noAutofit/>
          </a:bodyPr>
          <a:lstStyle>
            <a:lvl1pPr lvl="0" algn="ctr">
              <a:spcBef>
                <a:spcPts val="56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spcBef>
                <a:spcPts val="48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93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solidFill>
            <a:srgbClr val="003399"/>
          </a:solidFill>
          <a:ln w="63500" cap="flat" cmpd="sng">
            <a:solidFill>
              <a:srgbClr val="54385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2075" tIns="46025" rIns="92075" bIns="460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93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550" tIns="46025" rIns="182550" bIns="46025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500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1350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1200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4"/>
          <p:cNvSpPr txBox="1">
            <a:spLocks noGrp="1"/>
          </p:cNvSpPr>
          <p:nvPr>
            <p:ph type="title"/>
          </p:nvPr>
        </p:nvSpPr>
        <p:spPr>
          <a:xfrm>
            <a:off x="1149350" y="354013"/>
            <a:ext cx="7607300" cy="560387"/>
          </a:xfrm>
          <a:prstGeom prst="rect">
            <a:avLst/>
          </a:prstGeom>
          <a:solidFill>
            <a:srgbClr val="003399"/>
          </a:solidFill>
          <a:ln w="63500" cap="flat" cmpd="sng">
            <a:solidFill>
              <a:srgbClr val="54385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94"/>
          <p:cNvSpPr txBox="1">
            <a:spLocks noGrp="1"/>
          </p:cNvSpPr>
          <p:nvPr>
            <p:ph type="body" idx="1"/>
          </p:nvPr>
        </p:nvSpPr>
        <p:spPr>
          <a:xfrm>
            <a:off x="381000" y="1143000"/>
            <a:ext cx="41148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550" tIns="46025" rIns="182550" bIns="46025" anchor="t" anchorCtr="0">
            <a:noAutofit/>
          </a:bodyPr>
          <a:lstStyle>
            <a:lvl1pPr marL="457200" lvl="0" indent="-361950" algn="l">
              <a:spcBef>
                <a:spcPts val="560"/>
              </a:spcBef>
              <a:spcAft>
                <a:spcPts val="0"/>
              </a:spcAft>
              <a:buSzPts val="2100"/>
              <a:buChar char="●"/>
              <a:defRPr sz="2800"/>
            </a:lvl1pPr>
            <a:lvl2pPr marL="914400" lvl="1" indent="-342900" algn="l">
              <a:spcBef>
                <a:spcPts val="480"/>
              </a:spcBef>
              <a:spcAft>
                <a:spcPts val="0"/>
              </a:spcAft>
              <a:buSzPts val="1800"/>
              <a:buChar char="●"/>
              <a:defRPr sz="2400"/>
            </a:lvl2pPr>
            <a:lvl3pPr marL="1371600" lvl="2" indent="-323850" algn="l">
              <a:spcBef>
                <a:spcPts val="400"/>
              </a:spcBef>
              <a:spcAft>
                <a:spcPts val="0"/>
              </a:spcAft>
              <a:buSzPts val="1500"/>
              <a:buChar char="●"/>
              <a:defRPr sz="2000"/>
            </a:lvl3pPr>
            <a:lvl4pPr marL="1828800" lvl="3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 sz="1800"/>
            </a:lvl4pPr>
            <a:lvl5pPr marL="2286000" lvl="4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 sz="1800"/>
            </a:lvl5pPr>
            <a:lvl6pPr marL="2743200" lvl="5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 sz="1800"/>
            </a:lvl6pPr>
            <a:lvl7pPr marL="3200400" lvl="6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 sz="1800"/>
            </a:lvl7pPr>
            <a:lvl8pPr marL="3657600" lvl="7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 sz="1800"/>
            </a:lvl8pPr>
            <a:lvl9pPr marL="4114800" lvl="8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 sz="1800"/>
            </a:lvl9pPr>
          </a:lstStyle>
          <a:p>
            <a:endParaRPr/>
          </a:p>
        </p:txBody>
      </p:sp>
      <p:sp>
        <p:nvSpPr>
          <p:cNvPr id="30" name="Google Shape;30;p94"/>
          <p:cNvSpPr txBox="1">
            <a:spLocks noGrp="1"/>
          </p:cNvSpPr>
          <p:nvPr>
            <p:ph type="body" idx="2"/>
          </p:nvPr>
        </p:nvSpPr>
        <p:spPr>
          <a:xfrm>
            <a:off x="4648200" y="1143000"/>
            <a:ext cx="41148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550" tIns="46025" rIns="182550" bIns="46025" anchor="t" anchorCtr="0">
            <a:noAutofit/>
          </a:bodyPr>
          <a:lstStyle>
            <a:lvl1pPr marL="457200" lvl="0" indent="-361950" algn="l">
              <a:spcBef>
                <a:spcPts val="560"/>
              </a:spcBef>
              <a:spcAft>
                <a:spcPts val="0"/>
              </a:spcAft>
              <a:buSzPts val="2100"/>
              <a:buChar char="●"/>
              <a:defRPr sz="2800"/>
            </a:lvl1pPr>
            <a:lvl2pPr marL="914400" lvl="1" indent="-342900" algn="l">
              <a:spcBef>
                <a:spcPts val="480"/>
              </a:spcBef>
              <a:spcAft>
                <a:spcPts val="0"/>
              </a:spcAft>
              <a:buSzPts val="1800"/>
              <a:buChar char="●"/>
              <a:defRPr sz="2400"/>
            </a:lvl2pPr>
            <a:lvl3pPr marL="1371600" lvl="2" indent="-323850" algn="l">
              <a:spcBef>
                <a:spcPts val="400"/>
              </a:spcBef>
              <a:spcAft>
                <a:spcPts val="0"/>
              </a:spcAft>
              <a:buSzPts val="1500"/>
              <a:buChar char="●"/>
              <a:defRPr sz="2000"/>
            </a:lvl3pPr>
            <a:lvl4pPr marL="1828800" lvl="3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 sz="1800"/>
            </a:lvl4pPr>
            <a:lvl5pPr marL="2286000" lvl="4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 sz="1800"/>
            </a:lvl5pPr>
            <a:lvl6pPr marL="2743200" lvl="5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 sz="1800"/>
            </a:lvl6pPr>
            <a:lvl7pPr marL="3200400" lvl="6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 sz="1800"/>
            </a:lvl7pPr>
            <a:lvl8pPr marL="3657600" lvl="7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 sz="1800"/>
            </a:lvl8pPr>
            <a:lvl9pPr marL="4114800" lvl="8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 sz="1800"/>
            </a:lvl9pPr>
          </a:lstStyle>
          <a:p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rgbClr val="003399"/>
          </a:solidFill>
          <a:ln w="63500" cap="flat" cmpd="sng">
            <a:solidFill>
              <a:srgbClr val="54385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95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550" tIns="46025" rIns="182550" bIns="46025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18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15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35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2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2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12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12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12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34" name="Google Shape;34;p9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550" tIns="46025" rIns="182550" bIns="46025" anchor="t" anchorCtr="0">
            <a:noAutofit/>
          </a:bodyPr>
          <a:lstStyle>
            <a:lvl1pPr marL="457200" lvl="0" indent="-342900" algn="l">
              <a:spcBef>
                <a:spcPts val="480"/>
              </a:spcBef>
              <a:spcAft>
                <a:spcPts val="0"/>
              </a:spcAft>
              <a:buSzPts val="1800"/>
              <a:buChar char="●"/>
              <a:defRPr sz="2400"/>
            </a:lvl1pPr>
            <a:lvl2pPr marL="914400" lvl="1" indent="-323850" algn="l">
              <a:spcBef>
                <a:spcPts val="400"/>
              </a:spcBef>
              <a:spcAft>
                <a:spcPts val="0"/>
              </a:spcAft>
              <a:buSzPts val="1500"/>
              <a:buChar char="●"/>
              <a:defRPr sz="2000"/>
            </a:lvl2pPr>
            <a:lvl3pPr marL="1371600" lvl="2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 sz="1800"/>
            </a:lvl3pPr>
            <a:lvl4pPr marL="1828800" lvl="3" indent="-304800" algn="l">
              <a:spcBef>
                <a:spcPts val="32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2286000" lvl="4" indent="-304800" algn="l">
              <a:spcBef>
                <a:spcPts val="320"/>
              </a:spcBef>
              <a:spcAft>
                <a:spcPts val="0"/>
              </a:spcAft>
              <a:buSzPts val="1200"/>
              <a:buChar char="●"/>
              <a:defRPr sz="1600"/>
            </a:lvl5pPr>
            <a:lvl6pPr marL="2743200" lvl="5" indent="-304800" algn="l">
              <a:spcBef>
                <a:spcPts val="320"/>
              </a:spcBef>
              <a:spcAft>
                <a:spcPts val="0"/>
              </a:spcAft>
              <a:buSzPts val="1200"/>
              <a:buChar char="●"/>
              <a:defRPr sz="1600"/>
            </a:lvl6pPr>
            <a:lvl7pPr marL="3200400" lvl="6" indent="-304800" algn="l">
              <a:spcBef>
                <a:spcPts val="32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3657600" lvl="7" indent="-304800" algn="l">
              <a:spcBef>
                <a:spcPts val="320"/>
              </a:spcBef>
              <a:spcAft>
                <a:spcPts val="0"/>
              </a:spcAft>
              <a:buSzPts val="1200"/>
              <a:buChar char="●"/>
              <a:defRPr sz="1600"/>
            </a:lvl8pPr>
            <a:lvl9pPr marL="4114800" lvl="8" indent="-304800" algn="l">
              <a:spcBef>
                <a:spcPts val="320"/>
              </a:spcBef>
              <a:spcAft>
                <a:spcPts val="0"/>
              </a:spcAft>
              <a:buSzPts val="1200"/>
              <a:buChar char="●"/>
              <a:defRPr sz="1600"/>
            </a:lvl9pPr>
          </a:lstStyle>
          <a:p>
            <a:endParaRPr/>
          </a:p>
        </p:txBody>
      </p:sp>
      <p:sp>
        <p:nvSpPr>
          <p:cNvPr id="35" name="Google Shape;35;p95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550" tIns="46025" rIns="182550" bIns="46025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18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15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35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2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2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12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12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12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36" name="Google Shape;36;p9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550" tIns="46025" rIns="182550" bIns="46025" anchor="t" anchorCtr="0">
            <a:noAutofit/>
          </a:bodyPr>
          <a:lstStyle>
            <a:lvl1pPr marL="457200" lvl="0" indent="-342900" algn="l">
              <a:spcBef>
                <a:spcPts val="480"/>
              </a:spcBef>
              <a:spcAft>
                <a:spcPts val="0"/>
              </a:spcAft>
              <a:buSzPts val="1800"/>
              <a:buChar char="●"/>
              <a:defRPr sz="2400"/>
            </a:lvl1pPr>
            <a:lvl2pPr marL="914400" lvl="1" indent="-323850" algn="l">
              <a:spcBef>
                <a:spcPts val="400"/>
              </a:spcBef>
              <a:spcAft>
                <a:spcPts val="0"/>
              </a:spcAft>
              <a:buSzPts val="1500"/>
              <a:buChar char="●"/>
              <a:defRPr sz="2000"/>
            </a:lvl2pPr>
            <a:lvl3pPr marL="1371600" lvl="2" indent="-314325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 sz="1800"/>
            </a:lvl3pPr>
            <a:lvl4pPr marL="1828800" lvl="3" indent="-304800" algn="l">
              <a:spcBef>
                <a:spcPts val="32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2286000" lvl="4" indent="-304800" algn="l">
              <a:spcBef>
                <a:spcPts val="320"/>
              </a:spcBef>
              <a:spcAft>
                <a:spcPts val="0"/>
              </a:spcAft>
              <a:buSzPts val="1200"/>
              <a:buChar char="●"/>
              <a:defRPr sz="1600"/>
            </a:lvl5pPr>
            <a:lvl6pPr marL="2743200" lvl="5" indent="-304800" algn="l">
              <a:spcBef>
                <a:spcPts val="320"/>
              </a:spcBef>
              <a:spcAft>
                <a:spcPts val="0"/>
              </a:spcAft>
              <a:buSzPts val="1200"/>
              <a:buChar char="●"/>
              <a:defRPr sz="1600"/>
            </a:lvl6pPr>
            <a:lvl7pPr marL="3200400" lvl="6" indent="-304800" algn="l">
              <a:spcBef>
                <a:spcPts val="32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3657600" lvl="7" indent="-304800" algn="l">
              <a:spcBef>
                <a:spcPts val="320"/>
              </a:spcBef>
              <a:spcAft>
                <a:spcPts val="0"/>
              </a:spcAft>
              <a:buSzPts val="1200"/>
              <a:buChar char="●"/>
              <a:defRPr sz="1600"/>
            </a:lvl8pPr>
            <a:lvl9pPr marL="4114800" lvl="8" indent="-304800" algn="l">
              <a:spcBef>
                <a:spcPts val="320"/>
              </a:spcBef>
              <a:spcAft>
                <a:spcPts val="0"/>
              </a:spcAft>
              <a:buSzPts val="1200"/>
              <a:buChar char="●"/>
              <a:defRPr sz="1600"/>
            </a:lvl9pPr>
          </a:lstStyle>
          <a:p>
            <a:endParaRPr/>
          </a:p>
        </p:txBody>
      </p:sp>
    </p:spTree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4"/>
          <p:cNvSpPr txBox="1">
            <a:spLocks noGrp="1"/>
          </p:cNvSpPr>
          <p:nvPr>
            <p:ph type="title"/>
          </p:nvPr>
        </p:nvSpPr>
        <p:spPr>
          <a:xfrm>
            <a:off x="1149350" y="354013"/>
            <a:ext cx="7607300" cy="560387"/>
          </a:xfrm>
          <a:prstGeom prst="rect">
            <a:avLst/>
          </a:prstGeom>
          <a:solidFill>
            <a:srgbClr val="003399"/>
          </a:solidFill>
          <a:ln w="63500" cap="flat" cmpd="sng">
            <a:solidFill>
              <a:srgbClr val="54385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1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1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1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1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1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1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1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1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1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7" name="Google Shape;7;p84"/>
          <p:cNvSpPr txBox="1">
            <a:spLocks noGrp="1"/>
          </p:cNvSpPr>
          <p:nvPr>
            <p:ph type="body" idx="1"/>
          </p:nvPr>
        </p:nvSpPr>
        <p:spPr>
          <a:xfrm>
            <a:off x="381000" y="1143000"/>
            <a:ext cx="83820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550" tIns="46025" rIns="182550" bIns="46025" anchor="t" anchorCtr="0">
            <a:noAutofit/>
          </a:bodyPr>
          <a:lstStyle>
            <a:lvl1pPr marL="457200" marR="0" lvl="0" indent="-361950" algn="l" rtl="0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oto Sans Symbols"/>
              <a:buChar char="●"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●"/>
              <a:defRPr sz="24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Noto Sans Symbols"/>
              <a:buChar char="●"/>
              <a:defRPr sz="2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Noto Sans Symbols"/>
              <a:buChar char="●"/>
              <a:defRPr sz="2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Noto Sans Symbols"/>
              <a:buChar char="●"/>
              <a:defRPr sz="2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Noto Sans Symbols"/>
              <a:buChar char="●"/>
              <a:defRPr sz="2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Noto Sans Symbols"/>
              <a:buChar char="●"/>
              <a:defRPr sz="2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Noto Sans Symbols"/>
              <a:buChar char="●"/>
              <a:defRPr sz="2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Noto Sans Symbols"/>
              <a:buChar char="●"/>
              <a:defRPr sz="2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84"/>
          <p:cNvSpPr txBox="1"/>
          <p:nvPr/>
        </p:nvSpPr>
        <p:spPr>
          <a:xfrm>
            <a:off x="76200" y="6477000"/>
            <a:ext cx="6858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>
    <p:wipe dir="r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0"/>
          <p:cNvSpPr txBox="1">
            <a:spLocks noGrp="1"/>
          </p:cNvSpPr>
          <p:nvPr>
            <p:ph type="title"/>
          </p:nvPr>
        </p:nvSpPr>
        <p:spPr>
          <a:xfrm>
            <a:off x="1149350" y="354013"/>
            <a:ext cx="7607300" cy="560387"/>
          </a:xfrm>
          <a:prstGeom prst="rect">
            <a:avLst/>
          </a:prstGeom>
          <a:solidFill>
            <a:srgbClr val="003399"/>
          </a:solidFill>
          <a:ln w="63500" cap="flat" cmpd="sng">
            <a:solidFill>
              <a:srgbClr val="54385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1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1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1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1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1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1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1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1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1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53" name="Google Shape;53;p90"/>
          <p:cNvSpPr txBox="1">
            <a:spLocks noGrp="1"/>
          </p:cNvSpPr>
          <p:nvPr>
            <p:ph type="body" idx="1"/>
          </p:nvPr>
        </p:nvSpPr>
        <p:spPr>
          <a:xfrm>
            <a:off x="381000" y="1143000"/>
            <a:ext cx="83820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550" tIns="46025" rIns="182550" bIns="46025" anchor="t" anchorCtr="0">
            <a:noAutofit/>
          </a:bodyPr>
          <a:lstStyle>
            <a:lvl1pPr marL="457200" marR="0" lvl="0" indent="-361950" algn="l" rtl="0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oto Sans Symbols"/>
              <a:buChar char="●"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●"/>
              <a:defRPr sz="24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Noto Sans Symbols"/>
              <a:buChar char="●"/>
              <a:defRPr sz="2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Noto Sans Symbols"/>
              <a:buChar char="●"/>
              <a:defRPr sz="2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Noto Sans Symbols"/>
              <a:buChar char="●"/>
              <a:defRPr sz="2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Noto Sans Symbols"/>
              <a:buChar char="●"/>
              <a:defRPr sz="2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Noto Sans Symbols"/>
              <a:buChar char="●"/>
              <a:defRPr sz="2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Noto Sans Symbols"/>
              <a:buChar char="●"/>
              <a:defRPr sz="2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Noto Sans Symbols"/>
              <a:buChar char="●"/>
              <a:defRPr sz="2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90"/>
          <p:cNvSpPr txBox="1"/>
          <p:nvPr/>
        </p:nvSpPr>
        <p:spPr>
          <a:xfrm>
            <a:off x="76200" y="6477000"/>
            <a:ext cx="6858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200" b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</p:sldLayoutIdLst>
  <p:transition>
    <p:wipe dir="r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7.png"/><Relationship Id="rId18" Type="http://schemas.openxmlformats.org/officeDocument/2006/relationships/image" Target="../media/image67.png"/><Relationship Id="rId3" Type="http://schemas.openxmlformats.org/officeDocument/2006/relationships/image" Target="../media/image53.png"/><Relationship Id="rId21" Type="http://schemas.openxmlformats.org/officeDocument/2006/relationships/image" Target="../media/image70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86.xml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24" Type="http://schemas.openxmlformats.org/officeDocument/2006/relationships/image" Target="../media/image73.png"/><Relationship Id="rId5" Type="http://schemas.openxmlformats.org/officeDocument/2006/relationships/image" Target="../media/image55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10" Type="http://schemas.openxmlformats.org/officeDocument/2006/relationships/image" Target="../media/image60.png"/><Relationship Id="rId19" Type="http://schemas.openxmlformats.org/officeDocument/2006/relationships/image" Target="../media/image68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599" y="419100"/>
            <a:ext cx="9144000" cy="601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599" y="531417"/>
            <a:ext cx="1685791" cy="1623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8255" y="2226961"/>
            <a:ext cx="1226192" cy="177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62586" y="5620846"/>
            <a:ext cx="1706042" cy="759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153400" y="531417"/>
            <a:ext cx="920426" cy="94119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"/>
          <p:cNvSpPr txBox="1">
            <a:spLocks noGrp="1"/>
          </p:cNvSpPr>
          <p:nvPr>
            <p:ph type="title"/>
          </p:nvPr>
        </p:nvSpPr>
        <p:spPr>
          <a:xfrm>
            <a:off x="1747366" y="1349612"/>
            <a:ext cx="6064948" cy="427123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025" rIns="0" bIns="0" anchor="ctr" anchorCtr="0">
            <a:spAutoFit/>
          </a:bodyPr>
          <a:lstStyle/>
          <a:p>
            <a:pPr marL="38735" marR="2540" lvl="0" indent="-32703" algn="ctr" rtl="0">
              <a:lnSpc>
                <a:spcPct val="116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Title: Financial Accounting</a:t>
            </a:r>
            <a:br>
              <a:rPr lang="en-US"/>
            </a:br>
            <a:r>
              <a:rPr lang="en-US"/>
              <a:t>Course Code: ACT 101</a:t>
            </a:r>
            <a:br>
              <a:rPr lang="en-US"/>
            </a:br>
            <a:r>
              <a:rPr lang="en-US"/>
              <a:t>Course Instructor: Fairose Farin</a:t>
            </a:r>
            <a:br>
              <a:rPr lang="en-US"/>
            </a:br>
            <a:r>
              <a:rPr lang="en-US"/>
              <a:t>Chapter3:Adjusting the Accounts</a:t>
            </a:r>
            <a:br>
              <a:rPr lang="en-US"/>
            </a:b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8" name="Google Shape;68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4660137"/>
            <a:ext cx="1688922" cy="1340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531351" y="5775382"/>
            <a:ext cx="4191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"/>
          <p:cNvSpPr txBox="1"/>
          <p:nvPr/>
        </p:nvSpPr>
        <p:spPr>
          <a:xfrm>
            <a:off x="562947" y="1524000"/>
            <a:ext cx="8001000" cy="3304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Noto Sans Symbols"/>
              <a:buNone/>
            </a:pPr>
            <a:r>
              <a:rPr lang="en-US" sz="2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Cash-Basis Accounting</a:t>
            </a:r>
            <a:endParaRPr/>
          </a:p>
          <a:p>
            <a:pPr marL="685800" marR="0" lvl="1" indent="-457200" algn="l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rgbClr val="CC0000"/>
              </a:buClr>
              <a:buSzPts val="1760"/>
              <a:buFont typeface="Noto Sans Symbols"/>
              <a:buChar char="◆"/>
            </a:pPr>
            <a:r>
              <a:rPr lang="en-US"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Revenues </a:t>
            </a: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recorded when </a:t>
            </a:r>
            <a:r>
              <a:rPr lang="en-US"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cash is received</a:t>
            </a: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685800" marR="0" lvl="1" indent="-457200" algn="l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rgbClr val="CC0000"/>
              </a:buClr>
              <a:buSzPts val="1760"/>
              <a:buFont typeface="Noto Sans Symbols"/>
              <a:buChar char="◆"/>
            </a:pPr>
            <a:r>
              <a:rPr lang="en-US"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Expenses</a:t>
            </a: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are recorded when </a:t>
            </a:r>
            <a:r>
              <a:rPr lang="en-US"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cash is paid</a:t>
            </a: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 </a:t>
            </a:r>
            <a:endParaRPr/>
          </a:p>
          <a:p>
            <a:pPr marL="685800" marR="0" lvl="1" indent="-457200" algn="l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rgbClr val="CC0000"/>
              </a:buClr>
              <a:buSzPts val="1760"/>
              <a:buFont typeface="Noto Sans Symbols"/>
              <a:buChar char="◆"/>
            </a:pPr>
            <a:r>
              <a:rPr lang="en-US"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Cash-basis accounting is not in accordance with International Financial Reporting Standards (IFRS).</a:t>
            </a:r>
            <a:endParaRPr/>
          </a:p>
          <a:p>
            <a:pPr marL="685800" marR="0" lvl="1" indent="-345440" algn="l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rgbClr val="CC0000"/>
              </a:buClr>
              <a:buSzPts val="1760"/>
              <a:buFont typeface="Noto Sans Symbols"/>
              <a:buNone/>
            </a:pPr>
            <a:endParaRPr sz="2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8"/>
          <p:cNvSpPr txBox="1"/>
          <p:nvPr/>
        </p:nvSpPr>
        <p:spPr>
          <a:xfrm>
            <a:off x="8229600" y="6369050"/>
            <a:ext cx="762000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None/>
            </a:pPr>
            <a:r>
              <a:rPr lang="en-US" sz="1600" b="1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 2</a:t>
            </a:r>
            <a:endParaRPr/>
          </a:p>
        </p:txBody>
      </p:sp>
      <p:sp>
        <p:nvSpPr>
          <p:cNvPr id="169" name="Google Shape;169;p8"/>
          <p:cNvSpPr txBox="1"/>
          <p:nvPr/>
        </p:nvSpPr>
        <p:spPr>
          <a:xfrm>
            <a:off x="-17106" y="0"/>
            <a:ext cx="9161106" cy="761983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8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Accrual- versus Cash-Basis Accounting</a:t>
            </a:r>
            <a:endParaRPr/>
          </a:p>
        </p:txBody>
      </p:sp>
      <p:cxnSp>
        <p:nvCxnSpPr>
          <p:cNvPr id="170" name="Google Shape;170;p8"/>
          <p:cNvCxnSpPr/>
          <p:nvPr/>
        </p:nvCxnSpPr>
        <p:spPr>
          <a:xfrm>
            <a:off x="0" y="6096000"/>
            <a:ext cx="9144000" cy="0"/>
          </a:xfrm>
          <a:prstGeom prst="straightConnector1">
            <a:avLst/>
          </a:prstGeom>
          <a:noFill/>
          <a:ln w="57150" cap="sq" cmpd="sng">
            <a:solidFill>
              <a:srgbClr val="006A6A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"/>
          <p:cNvSpPr txBox="1"/>
          <p:nvPr/>
        </p:nvSpPr>
        <p:spPr>
          <a:xfrm>
            <a:off x="457200" y="945531"/>
            <a:ext cx="7010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1920"/>
              <a:buFont typeface="Noto Sans Symbols"/>
              <a:buChar char="❑"/>
            </a:pPr>
            <a:r>
              <a:rPr lang="en-US" sz="2400" b="1">
                <a:solidFill>
                  <a:srgbClr val="006A6A"/>
                </a:solidFill>
                <a:latin typeface="Arial"/>
                <a:ea typeface="Arial"/>
                <a:cs typeface="Arial"/>
                <a:sym typeface="Arial"/>
              </a:rPr>
              <a:t>REVENUE RECOGNITION PRINCIPLE</a:t>
            </a:r>
            <a:endParaRPr/>
          </a:p>
        </p:txBody>
      </p:sp>
      <p:sp>
        <p:nvSpPr>
          <p:cNvPr id="176" name="Google Shape;176;p9"/>
          <p:cNvSpPr txBox="1"/>
          <p:nvPr/>
        </p:nvSpPr>
        <p:spPr>
          <a:xfrm>
            <a:off x="349600" y="1485275"/>
            <a:ext cx="5708400" cy="50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556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Recognize</a:t>
            </a: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revenue in the accounting period in which the 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performance obligation is satisfied</a:t>
            </a: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A business should recognize revenue only when it has done what it promised to do for the customer.</a:t>
            </a:r>
            <a:endParaRPr sz="1800"/>
          </a:p>
          <a:p>
            <a:pPr marL="342900" marR="0" lvl="0" indent="-35560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  <a:r>
              <a:rPr lang="en-US" sz="1800">
                <a:solidFill>
                  <a:schemeClr val="dk1"/>
                </a:solidFill>
              </a:rPr>
              <a:t>On </a:t>
            </a:r>
            <a:r>
              <a:rPr lang="en-US" sz="1800" b="1">
                <a:solidFill>
                  <a:schemeClr val="dk1"/>
                </a:solidFill>
              </a:rPr>
              <a:t>August 1</a:t>
            </a:r>
            <a:r>
              <a:rPr lang="en-US" sz="1800">
                <a:solidFill>
                  <a:schemeClr val="dk1"/>
                </a:solidFill>
              </a:rPr>
              <a:t>, a client hires you to build a website for </a:t>
            </a:r>
            <a:r>
              <a:rPr lang="en-US" sz="1800" b="1">
                <a:solidFill>
                  <a:schemeClr val="dk1"/>
                </a:solidFill>
              </a:rPr>
              <a:t>$5,000</a:t>
            </a:r>
            <a:r>
              <a:rPr lang="en-US" sz="1800">
                <a:solidFill>
                  <a:schemeClr val="dk1"/>
                </a:solidFill>
              </a:rPr>
              <a:t>.You finish and deliver the website on </a:t>
            </a:r>
            <a:r>
              <a:rPr lang="en-US" sz="1800" b="1">
                <a:solidFill>
                  <a:schemeClr val="dk1"/>
                </a:solidFill>
              </a:rPr>
              <a:t>August 20</a:t>
            </a:r>
            <a:r>
              <a:rPr lang="en-US" sz="1800">
                <a:solidFill>
                  <a:schemeClr val="dk1"/>
                </a:solidFill>
              </a:rPr>
              <a:t>.The client pays you on </a:t>
            </a:r>
            <a:r>
              <a:rPr lang="en-US" sz="1800" b="1">
                <a:solidFill>
                  <a:schemeClr val="dk1"/>
                </a:solidFill>
              </a:rPr>
              <a:t>September 5</a:t>
            </a:r>
            <a:r>
              <a:rPr lang="en-US" sz="1800">
                <a:solidFill>
                  <a:schemeClr val="dk1"/>
                </a:solidFill>
              </a:rPr>
              <a:t>.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</a:pPr>
            <a:r>
              <a:rPr lang="en-US" sz="1800">
                <a:solidFill>
                  <a:schemeClr val="dk1"/>
                </a:solidFill>
              </a:rPr>
              <a:t>You </a:t>
            </a:r>
            <a:r>
              <a:rPr lang="en-US" sz="1800" b="1">
                <a:solidFill>
                  <a:schemeClr val="dk1"/>
                </a:solidFill>
              </a:rPr>
              <a:t>record the $5,000 revenue on August 20</a:t>
            </a:r>
            <a:r>
              <a:rPr lang="en-US" sz="1800">
                <a:solidFill>
                  <a:schemeClr val="dk1"/>
                </a:solidFill>
              </a:rPr>
              <a:t> — the day you completed the service and earned the income.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</a:pPr>
            <a:r>
              <a:rPr lang="en-US" sz="1800" b="1">
                <a:solidFill>
                  <a:schemeClr val="dk1"/>
                </a:solidFill>
              </a:rPr>
              <a:t>It doesn’t matter</a:t>
            </a:r>
            <a:r>
              <a:rPr lang="en-US" sz="1800">
                <a:solidFill>
                  <a:schemeClr val="dk1"/>
                </a:solidFill>
              </a:rPr>
              <a:t> that you were paid in September — revenue is recognized </a:t>
            </a:r>
            <a:r>
              <a:rPr lang="en-US" sz="1800" b="1">
                <a:solidFill>
                  <a:schemeClr val="dk1"/>
                </a:solidFill>
              </a:rPr>
              <a:t>when the work is done</a:t>
            </a:r>
            <a:r>
              <a:rPr lang="en-US" sz="1800">
                <a:solidFill>
                  <a:schemeClr val="dk1"/>
                </a:solidFill>
              </a:rPr>
              <a:t>, not when the money arrives.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77" name="Google Shape;17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57900" y="2057400"/>
            <a:ext cx="2819400" cy="363379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9"/>
          <p:cNvSpPr txBox="1"/>
          <p:nvPr/>
        </p:nvSpPr>
        <p:spPr>
          <a:xfrm>
            <a:off x="0" y="26"/>
            <a:ext cx="9161106" cy="761983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8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Recognizing Revenues and Expenses</a:t>
            </a:r>
            <a:endParaRPr/>
          </a:p>
        </p:txBody>
      </p:sp>
      <p:cxnSp>
        <p:nvCxnSpPr>
          <p:cNvPr id="179" name="Google Shape;179;p9"/>
          <p:cNvCxnSpPr/>
          <p:nvPr/>
        </p:nvCxnSpPr>
        <p:spPr>
          <a:xfrm>
            <a:off x="0" y="914400"/>
            <a:ext cx="9144000" cy="0"/>
          </a:xfrm>
          <a:prstGeom prst="straightConnector1">
            <a:avLst/>
          </a:prstGeom>
          <a:noFill/>
          <a:ln w="57150" cap="sq" cmpd="sng">
            <a:solidFill>
              <a:srgbClr val="006A6A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52331" y="1786523"/>
            <a:ext cx="2878138" cy="3886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185" name="Google Shape;185;p10"/>
          <p:cNvSpPr txBox="1"/>
          <p:nvPr/>
        </p:nvSpPr>
        <p:spPr>
          <a:xfrm>
            <a:off x="457200" y="980998"/>
            <a:ext cx="6934200" cy="50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1920"/>
              <a:buFont typeface="Noto Sans Symbols"/>
              <a:buChar char="❑"/>
            </a:pPr>
            <a:r>
              <a:rPr lang="en-US" sz="2400" b="1">
                <a:solidFill>
                  <a:srgbClr val="006A6A"/>
                </a:solidFill>
                <a:latin typeface="Arial"/>
                <a:ea typeface="Arial"/>
                <a:cs typeface="Arial"/>
                <a:sym typeface="Arial"/>
              </a:rPr>
              <a:t>EXPENSE RECOGNITION PRINCIPLE</a:t>
            </a:r>
            <a:endParaRPr/>
          </a:p>
        </p:txBody>
      </p:sp>
      <p:sp>
        <p:nvSpPr>
          <p:cNvPr id="186" name="Google Shape;186;p10"/>
          <p:cNvSpPr txBox="1"/>
          <p:nvPr/>
        </p:nvSpPr>
        <p:spPr>
          <a:xfrm>
            <a:off x="457200" y="1786523"/>
            <a:ext cx="4868248" cy="316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lang="en-US"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Match expenses with revenues in the period when the company makes efforts to generate those revenues.</a:t>
            </a:r>
            <a:endParaRPr/>
          </a:p>
          <a:p>
            <a:pPr marL="342900" marR="0" lvl="0" indent="-34290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“Let the expenses follow the revenues.” A company should record the costs (expenses) in the same time period as the revenues those costs helped to produce.</a:t>
            </a:r>
            <a:endParaRPr/>
          </a:p>
        </p:txBody>
      </p:sp>
      <p:sp>
        <p:nvSpPr>
          <p:cNvPr id="187" name="Google Shape;187;p10"/>
          <p:cNvSpPr txBox="1"/>
          <p:nvPr/>
        </p:nvSpPr>
        <p:spPr>
          <a:xfrm>
            <a:off x="0" y="26"/>
            <a:ext cx="9161106" cy="761983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8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Recognizing Revenues and Expenses</a:t>
            </a:r>
            <a:endParaRPr/>
          </a:p>
        </p:txBody>
      </p:sp>
      <p:cxnSp>
        <p:nvCxnSpPr>
          <p:cNvPr id="188" name="Google Shape;188;p10"/>
          <p:cNvCxnSpPr/>
          <p:nvPr/>
        </p:nvCxnSpPr>
        <p:spPr>
          <a:xfrm>
            <a:off x="0" y="914400"/>
            <a:ext cx="9144000" cy="0"/>
          </a:xfrm>
          <a:prstGeom prst="straightConnector1">
            <a:avLst/>
          </a:prstGeom>
          <a:noFill/>
          <a:ln w="57150" cap="sq" cmpd="sng">
            <a:solidFill>
              <a:srgbClr val="006A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9" name="Google Shape;189;p10"/>
          <p:cNvSpPr txBox="1"/>
          <p:nvPr/>
        </p:nvSpPr>
        <p:spPr>
          <a:xfrm>
            <a:off x="0" y="6400801"/>
            <a:ext cx="9161106" cy="474312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8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52331" y="1786523"/>
            <a:ext cx="2878138" cy="3886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195" name="Google Shape;195;p11"/>
          <p:cNvSpPr txBox="1"/>
          <p:nvPr/>
        </p:nvSpPr>
        <p:spPr>
          <a:xfrm>
            <a:off x="457200" y="1107441"/>
            <a:ext cx="7772400" cy="50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1920"/>
              <a:buFont typeface="Noto Sans Symbols"/>
              <a:buChar char="❑"/>
            </a:pPr>
            <a:r>
              <a:rPr lang="en-US" sz="2400" b="1">
                <a:solidFill>
                  <a:srgbClr val="006A6A"/>
                </a:solidFill>
                <a:latin typeface="Arial"/>
                <a:ea typeface="Arial"/>
                <a:cs typeface="Arial"/>
                <a:sym typeface="Arial"/>
              </a:rPr>
              <a:t>EXPENSE RECOGNITION PRINCIPLE( CONT.)</a:t>
            </a:r>
            <a:endParaRPr/>
          </a:p>
        </p:txBody>
      </p:sp>
      <p:sp>
        <p:nvSpPr>
          <p:cNvPr id="196" name="Google Shape;196;p11"/>
          <p:cNvSpPr txBox="1"/>
          <p:nvPr/>
        </p:nvSpPr>
        <p:spPr>
          <a:xfrm>
            <a:off x="541873" y="1648315"/>
            <a:ext cx="5181600" cy="47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lang="en-US" sz="2000" b="1">
                <a:solidFill>
                  <a:schemeClr val="dk1"/>
                </a:solidFill>
              </a:rPr>
              <a:t>Example: </a:t>
            </a:r>
            <a:r>
              <a:rPr lang="en-US"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bakery sells 1,000 cakes in June and earns $50,000.To make those cakes, the bakery spent $20,000 on flour, eggs, sugar, etc. </a:t>
            </a:r>
            <a:endParaRPr/>
          </a:p>
          <a:p>
            <a:pPr marL="342900" marR="0" lvl="0" indent="-34290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lang="en-US"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 if the bakery bought the ingredients in May, the $20,000 expense should be recorded in June, because that’s when the cakes were sold and revenue was earned.</a:t>
            </a:r>
            <a:endParaRPr sz="20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6830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✔"/>
            </a:pPr>
            <a:r>
              <a:rPr lang="en-US" sz="2000">
                <a:solidFill>
                  <a:schemeClr val="dk1"/>
                </a:solidFill>
              </a:rPr>
              <a:t>This principle helps match </a:t>
            </a:r>
            <a:r>
              <a:rPr lang="en-US" sz="2000" b="1">
                <a:solidFill>
                  <a:schemeClr val="dk1"/>
                </a:solidFill>
              </a:rPr>
              <a:t>expenses with related revenues</a:t>
            </a:r>
            <a:r>
              <a:rPr lang="en-US" sz="2000">
                <a:solidFill>
                  <a:schemeClr val="dk1"/>
                </a:solidFill>
              </a:rPr>
              <a:t>, giving a more accurate picture of profit for the period.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97" name="Google Shape;197;p11"/>
          <p:cNvSpPr txBox="1"/>
          <p:nvPr/>
        </p:nvSpPr>
        <p:spPr>
          <a:xfrm>
            <a:off x="0" y="26"/>
            <a:ext cx="9161106" cy="761983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8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Recognizing Revenues and Expenses</a:t>
            </a:r>
            <a:endParaRPr/>
          </a:p>
        </p:txBody>
      </p:sp>
      <p:cxnSp>
        <p:nvCxnSpPr>
          <p:cNvPr id="198" name="Google Shape;198;p11"/>
          <p:cNvCxnSpPr/>
          <p:nvPr/>
        </p:nvCxnSpPr>
        <p:spPr>
          <a:xfrm>
            <a:off x="0" y="914400"/>
            <a:ext cx="9144000" cy="0"/>
          </a:xfrm>
          <a:prstGeom prst="straightConnector1">
            <a:avLst/>
          </a:prstGeom>
          <a:noFill/>
          <a:ln w="57150" cap="sq" cmpd="sng">
            <a:solidFill>
              <a:srgbClr val="006A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9" name="Google Shape;199;p11"/>
          <p:cNvSpPr txBox="1"/>
          <p:nvPr/>
        </p:nvSpPr>
        <p:spPr>
          <a:xfrm>
            <a:off x="0" y="6400801"/>
            <a:ext cx="9161106" cy="474312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8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2"/>
          <p:cNvSpPr/>
          <p:nvPr/>
        </p:nvSpPr>
        <p:spPr>
          <a:xfrm>
            <a:off x="6233196" y="1408750"/>
            <a:ext cx="182807" cy="45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0475" tIns="44450" rIns="90475" bIns="4445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None/>
            </a:pPr>
            <a:endParaRPr sz="2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2"/>
          <p:cNvSpPr txBox="1"/>
          <p:nvPr/>
        </p:nvSpPr>
        <p:spPr>
          <a:xfrm>
            <a:off x="8229600" y="6369050"/>
            <a:ext cx="762000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None/>
            </a:pPr>
            <a:r>
              <a:rPr lang="en-US" sz="1600" b="1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 2</a:t>
            </a:r>
            <a:endParaRPr/>
          </a:p>
        </p:txBody>
      </p:sp>
      <p:pic>
        <p:nvPicPr>
          <p:cNvPr id="206" name="Google Shape;20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6269" y="443552"/>
            <a:ext cx="8505635" cy="5998893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2"/>
          <p:cNvSpPr/>
          <p:nvPr/>
        </p:nvSpPr>
        <p:spPr>
          <a:xfrm>
            <a:off x="7135504" y="390768"/>
            <a:ext cx="1676400" cy="828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Illustration 3-1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IFRS relationships in revenue and expense recognition</a:t>
            </a:r>
            <a:endParaRPr/>
          </a:p>
        </p:txBody>
      </p:sp>
    </p:spTree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"/>
          <p:cNvSpPr/>
          <p:nvPr/>
        </p:nvSpPr>
        <p:spPr>
          <a:xfrm>
            <a:off x="609600" y="1981200"/>
            <a:ext cx="83820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6025" rIns="182550" bIns="46025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</a:pP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revenue recognition principle states that:</a:t>
            </a:r>
            <a:endParaRPr/>
          </a:p>
          <a:p>
            <a:pPr marL="685800" marR="0" lvl="1" indent="-457200" algn="l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AutoNum type="alphaLcPeriod"/>
            </a:pPr>
            <a:r>
              <a:rPr lang="en-US"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revenue should be recognized in the accounting period in which a performance obligation is satisfied.</a:t>
            </a:r>
            <a:endParaRPr/>
          </a:p>
          <a:p>
            <a:pPr marL="685800" marR="0" lvl="1" indent="-457200" algn="l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AutoNum type="alphaLcPeriod"/>
            </a:pPr>
            <a:r>
              <a:rPr lang="en-US"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expenses should be matched with revenues.</a:t>
            </a:r>
            <a:endParaRPr/>
          </a:p>
          <a:p>
            <a:pPr marL="685800" marR="0" lvl="1" indent="-457200" algn="l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AutoNum type="alphaLcPeriod"/>
            </a:pPr>
            <a:r>
              <a:rPr lang="en-US"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economic life of a business can be divided into artificial time periods.</a:t>
            </a:r>
            <a:endParaRPr/>
          </a:p>
          <a:p>
            <a:pPr marL="685800" marR="0" lvl="1" indent="-457200" algn="l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AutoNum type="alphaLcPeriod"/>
            </a:pPr>
            <a:r>
              <a:rPr lang="en-US"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fiscal year should correspond with the calendar year.</a:t>
            </a:r>
            <a:endParaRPr sz="2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3"/>
          <p:cNvSpPr/>
          <p:nvPr/>
        </p:nvSpPr>
        <p:spPr>
          <a:xfrm>
            <a:off x="609600" y="1295400"/>
            <a:ext cx="5334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Question</a:t>
            </a:r>
            <a:endParaRPr/>
          </a:p>
        </p:txBody>
      </p:sp>
      <p:sp>
        <p:nvSpPr>
          <p:cNvPr id="214" name="Google Shape;214;p13"/>
          <p:cNvSpPr txBox="1"/>
          <p:nvPr/>
        </p:nvSpPr>
        <p:spPr>
          <a:xfrm>
            <a:off x="8229600" y="6369050"/>
            <a:ext cx="762000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None/>
            </a:pPr>
            <a:r>
              <a:rPr lang="en-US" sz="1600" b="1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 2</a:t>
            </a:r>
            <a:endParaRPr/>
          </a:p>
        </p:txBody>
      </p:sp>
      <p:sp>
        <p:nvSpPr>
          <p:cNvPr id="215" name="Google Shape;215;p13"/>
          <p:cNvSpPr/>
          <p:nvPr/>
        </p:nvSpPr>
        <p:spPr>
          <a:xfrm>
            <a:off x="270370" y="2577152"/>
            <a:ext cx="554182" cy="4572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CC0000"/>
          </a:solidFill>
          <a:ln w="381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3"/>
          <p:cNvSpPr txBox="1"/>
          <p:nvPr/>
        </p:nvSpPr>
        <p:spPr>
          <a:xfrm>
            <a:off x="-8553" y="6324602"/>
            <a:ext cx="9161106" cy="533398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8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3"/>
          <p:cNvSpPr txBox="1"/>
          <p:nvPr/>
        </p:nvSpPr>
        <p:spPr>
          <a:xfrm>
            <a:off x="0" y="-25109"/>
            <a:ext cx="9161106" cy="1135673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8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Recognizing Revenues and Expenses</a:t>
            </a:r>
            <a:endParaRPr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4"/>
          <p:cNvSpPr/>
          <p:nvPr/>
        </p:nvSpPr>
        <p:spPr>
          <a:xfrm>
            <a:off x="4191000" y="5240338"/>
            <a:ext cx="76200" cy="76200"/>
          </a:xfrm>
          <a:prstGeom prst="ellipse">
            <a:avLst/>
          </a:prstGeom>
          <a:solidFill>
            <a:srgbClr val="CC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475" tIns="44450" rIns="90475" bIns="44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4"/>
          <p:cNvSpPr/>
          <p:nvPr/>
        </p:nvSpPr>
        <p:spPr>
          <a:xfrm>
            <a:off x="4114800" y="2438400"/>
            <a:ext cx="4495800" cy="3952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AutoNum type="alphaLcParenBoth"/>
            </a:pPr>
            <a:r>
              <a:rPr lang="en-US" sz="17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Monthly and quarterly time periods.</a:t>
            </a:r>
            <a:endParaRPr/>
          </a:p>
          <a:p>
            <a:pPr marL="457200" marR="0" lvl="0" indent="-457200" algn="l" rtl="0">
              <a:lnSpc>
                <a:spcPct val="120000"/>
              </a:lnSpc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AutoNum type="alphaLcParenBoth"/>
            </a:pPr>
            <a:r>
              <a:rPr lang="en-US" sz="17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Efforts (expenses) should be matched with results (revenues).</a:t>
            </a:r>
            <a:endParaRPr/>
          </a:p>
          <a:p>
            <a:pPr marL="457200" marR="0" lvl="0" indent="-457200" algn="l" rtl="0">
              <a:lnSpc>
                <a:spcPct val="120000"/>
              </a:lnSpc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AutoNum type="alphaLcParenBoth"/>
            </a:pPr>
            <a:r>
              <a:rPr lang="en-US" sz="17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Accountants divide the economic life of a business into artificial time periods.</a:t>
            </a:r>
            <a:endParaRPr/>
          </a:p>
          <a:p>
            <a:pPr marL="457200" marR="0" lvl="0" indent="-457200" algn="l" rtl="0">
              <a:lnSpc>
                <a:spcPct val="120000"/>
              </a:lnSpc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AutoNum type="alphaLcParenBoth"/>
            </a:pPr>
            <a:r>
              <a:rPr lang="en-US" sz="17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Companies record revenues when they receive cash and record expenses when they pay out cash.</a:t>
            </a:r>
            <a:endParaRPr/>
          </a:p>
          <a:p>
            <a:pPr marL="457200" marR="0" lvl="0" indent="-457200" algn="l" rtl="0">
              <a:lnSpc>
                <a:spcPct val="120000"/>
              </a:lnSpc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AutoNum type="alphaLcParenBoth"/>
            </a:pPr>
            <a:r>
              <a:rPr lang="en-US" sz="17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accounting time period that starts on January 1 and ends on December 31.</a:t>
            </a:r>
            <a:endParaRPr/>
          </a:p>
          <a:p>
            <a:pPr marL="457200" marR="0" lvl="0" indent="-457200" algn="l" rtl="0">
              <a:lnSpc>
                <a:spcPct val="120000"/>
              </a:lnSpc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AutoNum type="alphaLcParenBoth"/>
            </a:pPr>
            <a:r>
              <a:rPr lang="en-US" sz="17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Companies record transactions in the period in which the events occur.</a:t>
            </a:r>
            <a:endParaRPr/>
          </a:p>
        </p:txBody>
      </p:sp>
      <p:sp>
        <p:nvSpPr>
          <p:cNvPr id="224" name="Google Shape;224;p14"/>
          <p:cNvSpPr/>
          <p:nvPr/>
        </p:nvSpPr>
        <p:spPr>
          <a:xfrm>
            <a:off x="609600" y="1295400"/>
            <a:ext cx="8001000" cy="10255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None/>
            </a:pPr>
            <a:r>
              <a:rPr lang="en-US" sz="17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list of concepts is provided in the left column below, with a description of the concept in the right column below. There are more descriptions provided than concepts. Match the description of the concept to the concept.</a:t>
            </a:r>
            <a:endParaRPr/>
          </a:p>
        </p:txBody>
      </p:sp>
      <p:sp>
        <p:nvSpPr>
          <p:cNvPr id="225" name="Google Shape;225;p14"/>
          <p:cNvSpPr/>
          <p:nvPr/>
        </p:nvSpPr>
        <p:spPr>
          <a:xfrm>
            <a:off x="2438400" y="3048000"/>
            <a:ext cx="76200" cy="76200"/>
          </a:xfrm>
          <a:prstGeom prst="ellipse">
            <a:avLst/>
          </a:prstGeom>
          <a:solidFill>
            <a:srgbClr val="CC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475" tIns="44450" rIns="90475" bIns="44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4"/>
          <p:cNvSpPr/>
          <p:nvPr/>
        </p:nvSpPr>
        <p:spPr>
          <a:xfrm>
            <a:off x="609600" y="2438400"/>
            <a:ext cx="3352800" cy="2101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85800" marR="0" lvl="0" indent="-685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None/>
            </a:pPr>
            <a:r>
              <a:rPr lang="en-US" sz="17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___ Accrual-basis accounting.</a:t>
            </a:r>
            <a:endParaRPr/>
          </a:p>
          <a:p>
            <a:pPr marL="685800" marR="0" lvl="0" indent="-685800" algn="l" rtl="0">
              <a:lnSpc>
                <a:spcPct val="125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None/>
            </a:pPr>
            <a:r>
              <a:rPr lang="en-US" sz="17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___	Calendar year.</a:t>
            </a:r>
            <a:endParaRPr/>
          </a:p>
          <a:p>
            <a:pPr marL="685800" marR="0" lvl="0" indent="-685800" algn="l" rtl="0">
              <a:lnSpc>
                <a:spcPct val="125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None/>
            </a:pPr>
            <a:r>
              <a:rPr lang="en-US" sz="17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___	Time period assumption.</a:t>
            </a:r>
            <a:endParaRPr/>
          </a:p>
          <a:p>
            <a:pPr marL="685800" marR="0" lvl="0" indent="-685800" algn="l" rtl="0">
              <a:lnSpc>
                <a:spcPct val="125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None/>
            </a:pPr>
            <a:r>
              <a:rPr lang="en-US" sz="17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___	Expense recognition principle.</a:t>
            </a:r>
            <a:endParaRPr/>
          </a:p>
        </p:txBody>
      </p:sp>
      <p:sp>
        <p:nvSpPr>
          <p:cNvPr id="227" name="Google Shape;227;p14"/>
          <p:cNvSpPr txBox="1"/>
          <p:nvPr/>
        </p:nvSpPr>
        <p:spPr>
          <a:xfrm>
            <a:off x="914400" y="2438400"/>
            <a:ext cx="381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85800" marR="0" lvl="0" indent="-685800" algn="ctr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900"/>
              <a:buFont typeface="Noto Sans Symbols"/>
              <a:buNone/>
            </a:pPr>
            <a:r>
              <a:rPr lang="en-US" sz="1900" b="1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/>
          </a:p>
        </p:txBody>
      </p:sp>
      <p:sp>
        <p:nvSpPr>
          <p:cNvPr id="228" name="Google Shape;228;p14"/>
          <p:cNvSpPr txBox="1"/>
          <p:nvPr/>
        </p:nvSpPr>
        <p:spPr>
          <a:xfrm>
            <a:off x="914400" y="2881952"/>
            <a:ext cx="381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85800" marR="0" lvl="0" indent="-685800" algn="ctr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900"/>
              <a:buFont typeface="Noto Sans Symbols"/>
              <a:buNone/>
            </a:pPr>
            <a:r>
              <a:rPr lang="en-US" sz="1900" b="1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/>
          </a:p>
        </p:txBody>
      </p:sp>
      <p:sp>
        <p:nvSpPr>
          <p:cNvPr id="229" name="Google Shape;229;p14"/>
          <p:cNvSpPr txBox="1"/>
          <p:nvPr/>
        </p:nvSpPr>
        <p:spPr>
          <a:xfrm>
            <a:off x="914400" y="3339152"/>
            <a:ext cx="381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85800" marR="0" lvl="0" indent="-685800" algn="ctr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900"/>
              <a:buFont typeface="Noto Sans Symbols"/>
              <a:buNone/>
            </a:pPr>
            <a:r>
              <a:rPr lang="en-US" sz="1900" b="1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/>
          </a:p>
        </p:txBody>
      </p:sp>
      <p:sp>
        <p:nvSpPr>
          <p:cNvPr id="230" name="Google Shape;230;p14"/>
          <p:cNvSpPr txBox="1"/>
          <p:nvPr/>
        </p:nvSpPr>
        <p:spPr>
          <a:xfrm>
            <a:off x="914400" y="3782704"/>
            <a:ext cx="381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85800" marR="0" lvl="0" indent="-685800" algn="ctr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900"/>
              <a:buFont typeface="Noto Sans Symbols"/>
              <a:buNone/>
            </a:pPr>
            <a:r>
              <a:rPr lang="en-US" sz="1900" b="1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231" name="Google Shape;231;p14"/>
          <p:cNvSpPr txBox="1"/>
          <p:nvPr/>
        </p:nvSpPr>
        <p:spPr>
          <a:xfrm>
            <a:off x="277504" y="397171"/>
            <a:ext cx="8577217" cy="579781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2317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</p:txBody>
      </p:sp>
      <p:sp>
        <p:nvSpPr>
          <p:cNvPr id="232" name="Google Shape;232;p14"/>
          <p:cNvSpPr txBox="1"/>
          <p:nvPr/>
        </p:nvSpPr>
        <p:spPr>
          <a:xfrm>
            <a:off x="1107939" y="397171"/>
            <a:ext cx="1711461" cy="579781"/>
          </a:xfrm>
          <a:prstGeom prst="rect">
            <a:avLst/>
          </a:prstGeom>
          <a:solidFill>
            <a:srgbClr val="FF9900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t" anchorCtr="0">
            <a:noAutofit/>
          </a:bodyPr>
          <a:lstStyle/>
          <a:p>
            <a:pPr marL="2317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 IT!</a:t>
            </a:r>
            <a:endParaRPr/>
          </a:p>
        </p:txBody>
      </p:sp>
      <p:sp>
        <p:nvSpPr>
          <p:cNvPr id="233" name="Google Shape;233;p14"/>
          <p:cNvSpPr txBox="1"/>
          <p:nvPr/>
        </p:nvSpPr>
        <p:spPr>
          <a:xfrm>
            <a:off x="8229600" y="6369050"/>
            <a:ext cx="762000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None/>
            </a:pPr>
            <a:r>
              <a:rPr lang="en-US" sz="1600" b="1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 2</a:t>
            </a:r>
            <a:endParaRPr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5"/>
          <p:cNvSpPr txBox="1"/>
          <p:nvPr/>
        </p:nvSpPr>
        <p:spPr>
          <a:xfrm>
            <a:off x="582600" y="976950"/>
            <a:ext cx="7848600" cy="52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080"/>
              <a:buFont typeface="Noto Sans Symbols"/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Adjusting Entries</a:t>
            </a:r>
            <a:endParaRPr sz="1800"/>
          </a:p>
          <a:p>
            <a:pPr marL="685800" marR="0" lvl="1" indent="-464819" algn="just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Noto Sans Symbols"/>
              <a:buChar char="◆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Ensure that the </a:t>
            </a: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revenue recognition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expense recognition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principles are followed.</a:t>
            </a:r>
            <a:endParaRPr sz="1800">
              <a:solidFill>
                <a:schemeClr val="dk1"/>
              </a:solidFill>
            </a:endParaRPr>
          </a:p>
          <a:p>
            <a:pPr marL="685800" marR="0" lvl="1" indent="-464819" algn="just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Noto Sans Symbols"/>
              <a:buChar char="◆"/>
            </a:pPr>
            <a:r>
              <a:rPr lang="en-US" sz="1800" b="1">
                <a:solidFill>
                  <a:schemeClr val="dk1"/>
                </a:solidFill>
              </a:rPr>
              <a:t>They needed </a:t>
            </a:r>
            <a:r>
              <a:rPr lang="en-US" sz="1800">
                <a:solidFill>
                  <a:schemeClr val="dk1"/>
                </a:solidFill>
              </a:rPr>
              <a:t>because sometimes: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You earned money but haven’t recorded it yet.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You used up something (like supplies or prepaid rent) but haven’t recorded the expense.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You recorded something too early or too late.</a:t>
            </a: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Simple example:</a:t>
            </a:r>
            <a:r>
              <a:rPr lang="en-US" sz="1800">
                <a:solidFill>
                  <a:schemeClr val="dk1"/>
                </a:solidFill>
              </a:rPr>
              <a:t>Imagine you paid $1,200 for a 12-month magazine subscription on January 1.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You paid upfront, but you </a:t>
            </a:r>
            <a:r>
              <a:rPr lang="en-US" sz="1800" b="1">
                <a:solidFill>
                  <a:schemeClr val="dk1"/>
                </a:solidFill>
              </a:rPr>
              <a:t>only use one month’s worth of the subscription in January</a:t>
            </a:r>
            <a:r>
              <a:rPr lang="en-US" sz="1800">
                <a:solidFill>
                  <a:schemeClr val="dk1"/>
                </a:solidFill>
              </a:rPr>
              <a:t>.</a:t>
            </a:r>
            <a:br>
              <a:rPr lang="en-US" sz="1800">
                <a:solidFill>
                  <a:schemeClr val="dk1"/>
                </a:solidFill>
              </a:rPr>
            </a:br>
            <a:r>
              <a:rPr lang="en-US" sz="1800">
                <a:solidFill>
                  <a:schemeClr val="dk1"/>
                </a:solidFill>
              </a:rPr>
              <a:t>At the end of January, you make an </a:t>
            </a:r>
            <a:r>
              <a:rPr lang="en-US" sz="1800" b="1">
                <a:solidFill>
                  <a:schemeClr val="dk1"/>
                </a:solidFill>
              </a:rPr>
              <a:t>adjusting entry</a:t>
            </a:r>
            <a:r>
              <a:rPr lang="en-US" sz="1800">
                <a:solidFill>
                  <a:schemeClr val="dk1"/>
                </a:solidFill>
              </a:rPr>
              <a:t> to record the expense for just January ($100), not the whole $1,200.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39" name="Google Shape;239;p15"/>
          <p:cNvSpPr txBox="1"/>
          <p:nvPr/>
        </p:nvSpPr>
        <p:spPr>
          <a:xfrm>
            <a:off x="762000" y="397171"/>
            <a:ext cx="8092721" cy="579781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8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The Basics of Adjusting Entries</a:t>
            </a:r>
            <a:endParaRPr/>
          </a:p>
        </p:txBody>
      </p:sp>
      <p:sp>
        <p:nvSpPr>
          <p:cNvPr id="240" name="Google Shape;240;p15"/>
          <p:cNvSpPr txBox="1"/>
          <p:nvPr/>
        </p:nvSpPr>
        <p:spPr>
          <a:xfrm>
            <a:off x="277504" y="397171"/>
            <a:ext cx="484496" cy="579781"/>
          </a:xfrm>
          <a:prstGeom prst="rect">
            <a:avLst/>
          </a:prstGeom>
          <a:solidFill>
            <a:srgbClr val="FF9900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t" anchorCtr="0">
            <a:noAutofit/>
          </a:bodyPr>
          <a:lstStyle/>
          <a:p>
            <a:pPr marL="2317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70315b5f69_0_53"/>
          <p:cNvSpPr txBox="1"/>
          <p:nvPr/>
        </p:nvSpPr>
        <p:spPr>
          <a:xfrm>
            <a:off x="762000" y="1120500"/>
            <a:ext cx="7696200" cy="4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080"/>
              <a:buFont typeface="Noto Sans Symbols"/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Adjusting Entries</a:t>
            </a:r>
            <a:endParaRPr sz="2000"/>
          </a:p>
          <a:p>
            <a:pPr marL="685800" marR="0" lvl="1" indent="-477519" algn="just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Char char="◆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Ensure that the </a:t>
            </a: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revenue recognition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expense recognition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principles are followed.</a:t>
            </a:r>
            <a:endParaRPr sz="2000">
              <a:solidFill>
                <a:schemeClr val="dk1"/>
              </a:solidFill>
            </a:endParaRPr>
          </a:p>
          <a:p>
            <a:pPr marL="685800" marR="0" lvl="1" indent="-472440" algn="just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Char char="◆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Necessary because the </a:t>
            </a: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trial balance may not contain up-to-date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complete data.</a:t>
            </a:r>
            <a:endParaRPr sz="2000"/>
          </a:p>
          <a:p>
            <a:pPr marL="685800" marR="0" lvl="1" indent="-472440" algn="just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Char char="◆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Required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every time a company prepares financial statements.</a:t>
            </a:r>
            <a:endParaRPr sz="2000"/>
          </a:p>
          <a:p>
            <a:pPr marL="685800" marR="0" lvl="1" indent="-472440" algn="just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Char char="◆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 include </a:t>
            </a: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income statement account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statement of financial position account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000"/>
          </a:p>
        </p:txBody>
      </p:sp>
      <p:sp>
        <p:nvSpPr>
          <p:cNvPr id="246" name="Google Shape;246;g370315b5f69_0_53"/>
          <p:cNvSpPr txBox="1"/>
          <p:nvPr/>
        </p:nvSpPr>
        <p:spPr>
          <a:xfrm>
            <a:off x="762000" y="397171"/>
            <a:ext cx="8092800" cy="579900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7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The Basics of Adjusting Entries</a:t>
            </a:r>
            <a:endParaRPr>
              <a:solidFill>
                <a:schemeClr val="lt1"/>
              </a:solidFill>
              <a:highlight>
                <a:srgbClr val="006666"/>
              </a:highlight>
            </a:endParaRPr>
          </a:p>
        </p:txBody>
      </p:sp>
      <p:sp>
        <p:nvSpPr>
          <p:cNvPr id="247" name="Google Shape;247;g370315b5f69_0_53"/>
          <p:cNvSpPr txBox="1"/>
          <p:nvPr/>
        </p:nvSpPr>
        <p:spPr>
          <a:xfrm>
            <a:off x="277504" y="397171"/>
            <a:ext cx="484500" cy="579900"/>
          </a:xfrm>
          <a:prstGeom prst="rect">
            <a:avLst/>
          </a:prstGeom>
          <a:solidFill>
            <a:srgbClr val="FF9900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t" anchorCtr="0">
            <a:noAutofit/>
          </a:bodyPr>
          <a:lstStyle/>
          <a:p>
            <a:pPr marL="2317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6"/>
          <p:cNvSpPr/>
          <p:nvPr/>
        </p:nvSpPr>
        <p:spPr>
          <a:xfrm>
            <a:off x="609600" y="1981200"/>
            <a:ext cx="83820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6025" rIns="182550" bIns="46025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</a:pP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Adjusting entries are made to ensure that:</a:t>
            </a:r>
            <a:endParaRPr/>
          </a:p>
          <a:p>
            <a:pPr marL="685800" marR="0" lvl="1" indent="-457200" algn="l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AutoNum type="alphaLcPeriod"/>
            </a:pPr>
            <a:r>
              <a:rPr lang="en-US"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expenses are recognized in the period in which they are incurred.</a:t>
            </a:r>
            <a:endParaRPr/>
          </a:p>
          <a:p>
            <a:pPr marL="685800" marR="0" lvl="1" indent="-457200" algn="l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AutoNum type="alphaLcPeriod"/>
            </a:pPr>
            <a:r>
              <a:rPr lang="en-US"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revenues are recorded in the period in which services are performed. </a:t>
            </a:r>
            <a:endParaRPr/>
          </a:p>
          <a:p>
            <a:pPr marL="685800" marR="0" lvl="1" indent="-457200" algn="l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AutoNum type="alphaLcPeriod"/>
            </a:pPr>
            <a:r>
              <a:rPr lang="en-US"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statement of financial position and income statement accounts have correct balances at the end of an accounting period. </a:t>
            </a:r>
            <a:endParaRPr/>
          </a:p>
          <a:p>
            <a:pPr marL="685800" marR="0" lvl="1" indent="-457200" algn="l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AutoNum type="alphaLcPeriod"/>
            </a:pPr>
            <a:r>
              <a:rPr lang="en-US"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the responses above are correct.</a:t>
            </a:r>
            <a:endParaRPr sz="2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3" name="Google Shape;253;p16"/>
          <p:cNvCxnSpPr/>
          <p:nvPr/>
        </p:nvCxnSpPr>
        <p:spPr>
          <a:xfrm>
            <a:off x="304800" y="990600"/>
            <a:ext cx="8534400" cy="0"/>
          </a:xfrm>
          <a:prstGeom prst="straightConnector1">
            <a:avLst/>
          </a:prstGeom>
          <a:noFill/>
          <a:ln w="5715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4" name="Google Shape;254;p16"/>
          <p:cNvSpPr/>
          <p:nvPr/>
        </p:nvSpPr>
        <p:spPr>
          <a:xfrm>
            <a:off x="609600" y="1295400"/>
            <a:ext cx="5334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Question</a:t>
            </a:r>
            <a:endParaRPr/>
          </a:p>
        </p:txBody>
      </p:sp>
      <p:sp>
        <p:nvSpPr>
          <p:cNvPr id="255" name="Google Shape;255;p16"/>
          <p:cNvSpPr/>
          <p:nvPr/>
        </p:nvSpPr>
        <p:spPr>
          <a:xfrm>
            <a:off x="270370" y="5423848"/>
            <a:ext cx="554182" cy="4572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CC0000"/>
          </a:solidFill>
          <a:ln w="381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6"/>
          <p:cNvSpPr txBox="1"/>
          <p:nvPr/>
        </p:nvSpPr>
        <p:spPr>
          <a:xfrm>
            <a:off x="8229600" y="6369050"/>
            <a:ext cx="762000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None/>
            </a:pPr>
            <a:r>
              <a:rPr lang="en-US" sz="1600" b="1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 3</a:t>
            </a:r>
            <a:endParaRPr/>
          </a:p>
        </p:txBody>
      </p:sp>
      <p:sp>
        <p:nvSpPr>
          <p:cNvPr id="257" name="Google Shape;257;p16"/>
          <p:cNvSpPr txBox="1"/>
          <p:nvPr/>
        </p:nvSpPr>
        <p:spPr>
          <a:xfrm>
            <a:off x="-17106" y="6324603"/>
            <a:ext cx="9161106" cy="533398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8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6"/>
          <p:cNvSpPr txBox="1"/>
          <p:nvPr/>
        </p:nvSpPr>
        <p:spPr>
          <a:xfrm>
            <a:off x="-17106" y="-31275"/>
            <a:ext cx="9161106" cy="715065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8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Adjusting Entries</a:t>
            </a:r>
            <a:endParaRPr sz="3200" b="1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"/>
          <p:cNvSpPr txBox="1"/>
          <p:nvPr/>
        </p:nvSpPr>
        <p:spPr>
          <a:xfrm>
            <a:off x="2209800" y="4724400"/>
            <a:ext cx="4498975" cy="1094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475" tIns="43225" rIns="86475" bIns="43225" anchor="t" anchorCtr="0">
            <a:sp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</a:pPr>
            <a:r>
              <a:rPr lang="en-US"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Financial Accounting</a:t>
            </a:r>
            <a:endParaRPr/>
          </a:p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oto Sans Symbols"/>
              <a:buNone/>
            </a:pPr>
            <a:r>
              <a:rPr lang="en-US"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IFRS 3rd Edition</a:t>
            </a:r>
            <a:endParaRPr/>
          </a:p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oto Sans Symbols"/>
              <a:buNone/>
            </a:pPr>
            <a:r>
              <a:rPr lang="en-US"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Weygandt ● Kimmel ● Kieso</a:t>
            </a:r>
            <a:r>
              <a:rPr lang="en-US" sz="1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75" name="Google Shape;7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1775508"/>
            <a:ext cx="8721725" cy="222578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2"/>
          <p:cNvSpPr txBox="1"/>
          <p:nvPr/>
        </p:nvSpPr>
        <p:spPr>
          <a:xfrm>
            <a:off x="-17106" y="6324603"/>
            <a:ext cx="9161106" cy="533398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8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-17106" y="-18654"/>
            <a:ext cx="9161106" cy="856854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8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PREVIEW OF CHAPTER 3</a:t>
            </a:r>
            <a:endParaRPr/>
          </a:p>
        </p:txBody>
      </p:sp>
      <p:pic>
        <p:nvPicPr>
          <p:cNvPr id="78" name="Google Shape;78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106" y="5467747"/>
            <a:ext cx="1388706" cy="856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53400" y="37133"/>
            <a:ext cx="892278" cy="801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7"/>
          <p:cNvSpPr/>
          <p:nvPr/>
        </p:nvSpPr>
        <p:spPr>
          <a:xfrm>
            <a:off x="457200" y="1600200"/>
            <a:ext cx="8305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None/>
            </a:pPr>
            <a:endParaRPr sz="2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7"/>
          <p:cNvSpPr/>
          <p:nvPr/>
        </p:nvSpPr>
        <p:spPr>
          <a:xfrm>
            <a:off x="504150" y="2247900"/>
            <a:ext cx="40209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45700" anchor="t" anchorCtr="0">
            <a:noAutofit/>
          </a:bodyPr>
          <a:lstStyle/>
          <a:p>
            <a:pPr marL="346075" marR="0" lvl="0" indent="-346075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en-US" sz="20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000" b="1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Prepaid Expenses. </a:t>
            </a:r>
            <a:r>
              <a:rPr lang="en-US"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Expenses paid in cash before they are used or </a:t>
            </a:r>
            <a:r>
              <a:rPr lang="en-US" sz="2000" b="0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consumed</a:t>
            </a:r>
            <a:r>
              <a:rPr lang="en-US" sz="20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such as </a:t>
            </a:r>
            <a:r>
              <a:rPr lang="en-US" sz="2000" b="1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prepaid</a:t>
            </a:r>
            <a:r>
              <a:rPr lang="en-US" sz="2000" b="1">
                <a:solidFill>
                  <a:schemeClr val="dk1"/>
                </a:solidFill>
              </a:rPr>
              <a:t> rent or insurance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65" name="Google Shape;265;p17"/>
          <p:cNvSpPr/>
          <p:nvPr/>
        </p:nvSpPr>
        <p:spPr>
          <a:xfrm>
            <a:off x="609600" y="1676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Deferrals</a:t>
            </a:r>
            <a:endParaRPr/>
          </a:p>
        </p:txBody>
      </p:sp>
      <p:sp>
        <p:nvSpPr>
          <p:cNvPr id="266" name="Google Shape;266;p17"/>
          <p:cNvSpPr/>
          <p:nvPr/>
        </p:nvSpPr>
        <p:spPr>
          <a:xfrm>
            <a:off x="4677750" y="2259000"/>
            <a:ext cx="3933000" cy="17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45700" anchor="t" anchorCtr="0">
            <a:noAutofit/>
          </a:bodyPr>
          <a:lstStyle/>
          <a:p>
            <a:pPr marL="346075" marR="0" lvl="0" indent="-346075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en-US"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000" b="1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Accrued Revenues.</a:t>
            </a:r>
            <a:r>
              <a:rPr lang="en-US" sz="2000" b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Revenues for services performed but not yet received in cash or </a:t>
            </a:r>
            <a:r>
              <a:rPr lang="en-US" sz="2000">
                <a:solidFill>
                  <a:schemeClr val="dk1"/>
                </a:solidFill>
              </a:rPr>
              <a:t>recorded such as accounts receivable</a:t>
            </a:r>
            <a:r>
              <a:rPr lang="en-US"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17"/>
          <p:cNvSpPr/>
          <p:nvPr/>
        </p:nvSpPr>
        <p:spPr>
          <a:xfrm>
            <a:off x="4739250" y="4150800"/>
            <a:ext cx="39330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45700" anchor="t" anchorCtr="0">
            <a:noAutofit/>
          </a:bodyPr>
          <a:lstStyle/>
          <a:p>
            <a:pPr marL="346075" marR="0" lvl="0" indent="-346075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en-US"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000" b="1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Accrued Expenses.</a:t>
            </a:r>
            <a:r>
              <a:rPr lang="en-US" sz="2000" b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Expenses incurred but not yet paid in cash or recorded.</a:t>
            </a:r>
            <a:endParaRPr/>
          </a:p>
        </p:txBody>
      </p:sp>
      <p:sp>
        <p:nvSpPr>
          <p:cNvPr id="268" name="Google Shape;268;p17"/>
          <p:cNvSpPr/>
          <p:nvPr/>
        </p:nvSpPr>
        <p:spPr>
          <a:xfrm>
            <a:off x="609600" y="4048200"/>
            <a:ext cx="38100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45700" anchor="t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en-US" sz="2000" b="1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2000" b="1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Unearned Revenues.</a:t>
            </a:r>
            <a:r>
              <a:rPr lang="en-US" sz="2000" b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  <a:p>
            <a:pPr marL="3429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Cash received before services are performed.</a:t>
            </a:r>
            <a:endParaRPr/>
          </a:p>
        </p:txBody>
      </p:sp>
      <p:sp>
        <p:nvSpPr>
          <p:cNvPr id="269" name="Google Shape;269;p17"/>
          <p:cNvSpPr/>
          <p:nvPr/>
        </p:nvSpPr>
        <p:spPr>
          <a:xfrm>
            <a:off x="4800600" y="1676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Accruals</a:t>
            </a:r>
            <a:endParaRPr/>
          </a:p>
        </p:txBody>
      </p:sp>
      <p:cxnSp>
        <p:nvCxnSpPr>
          <p:cNvPr id="270" name="Google Shape;270;p17"/>
          <p:cNvCxnSpPr/>
          <p:nvPr/>
        </p:nvCxnSpPr>
        <p:spPr>
          <a:xfrm>
            <a:off x="639150" y="2196300"/>
            <a:ext cx="7848600" cy="0"/>
          </a:xfrm>
          <a:prstGeom prst="straightConnector1">
            <a:avLst/>
          </a:prstGeom>
          <a:noFill/>
          <a:ln w="381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1" name="Google Shape;271;p17"/>
          <p:cNvSpPr/>
          <p:nvPr/>
        </p:nvSpPr>
        <p:spPr>
          <a:xfrm>
            <a:off x="448650" y="377300"/>
            <a:ext cx="82296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Types of Adjusting Entries</a:t>
            </a:r>
            <a:endParaRPr/>
          </a:p>
        </p:txBody>
      </p:sp>
      <p:cxnSp>
        <p:nvCxnSpPr>
          <p:cNvPr id="272" name="Google Shape;272;p17"/>
          <p:cNvCxnSpPr/>
          <p:nvPr/>
        </p:nvCxnSpPr>
        <p:spPr>
          <a:xfrm>
            <a:off x="1363050" y="1063100"/>
            <a:ext cx="6400800" cy="0"/>
          </a:xfrm>
          <a:prstGeom prst="straightConnector1">
            <a:avLst/>
          </a:prstGeom>
          <a:noFill/>
          <a:ln w="5715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3" name="Google Shape;273;p17"/>
          <p:cNvSpPr txBox="1"/>
          <p:nvPr/>
        </p:nvSpPr>
        <p:spPr>
          <a:xfrm>
            <a:off x="8229600" y="6369050"/>
            <a:ext cx="762000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None/>
            </a:pPr>
            <a:r>
              <a:rPr lang="en-US" sz="1600" b="1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 4</a:t>
            </a:r>
            <a:endParaRPr/>
          </a:p>
        </p:txBody>
      </p:sp>
      <p:sp>
        <p:nvSpPr>
          <p:cNvPr id="274" name="Google Shape;274;p17"/>
          <p:cNvSpPr txBox="1"/>
          <p:nvPr/>
        </p:nvSpPr>
        <p:spPr>
          <a:xfrm>
            <a:off x="-17106" y="6324603"/>
            <a:ext cx="9161106" cy="533398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8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8296" y="381000"/>
            <a:ext cx="8311056" cy="5092517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280" name="Google Shape;280;p18"/>
          <p:cNvSpPr txBox="1"/>
          <p:nvPr/>
        </p:nvSpPr>
        <p:spPr>
          <a:xfrm>
            <a:off x="1828800" y="5587060"/>
            <a:ext cx="6738152" cy="78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account is analyzed to determine whether it is complete and up-to-date for financial statement purposes.</a:t>
            </a:r>
            <a:endParaRPr sz="20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8"/>
          <p:cNvSpPr/>
          <p:nvPr/>
        </p:nvSpPr>
        <p:spPr>
          <a:xfrm>
            <a:off x="318448" y="5535304"/>
            <a:ext cx="1524000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Illustration 3-3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Trial balance</a:t>
            </a:r>
            <a:endParaRPr/>
          </a:p>
        </p:txBody>
      </p:sp>
      <p:sp>
        <p:nvSpPr>
          <p:cNvPr id="282" name="Google Shape;282;p18"/>
          <p:cNvSpPr txBox="1"/>
          <p:nvPr/>
        </p:nvSpPr>
        <p:spPr>
          <a:xfrm>
            <a:off x="8305800" y="6369050"/>
            <a:ext cx="685800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 4</a:t>
            </a:r>
            <a:endParaRPr/>
          </a:p>
        </p:txBody>
      </p:sp>
    </p:spTree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9"/>
          <p:cNvSpPr txBox="1"/>
          <p:nvPr/>
        </p:nvSpPr>
        <p:spPr>
          <a:xfrm>
            <a:off x="567000" y="1117888"/>
            <a:ext cx="8032500" cy="49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</a:rPr>
              <a:t>Deferrals</a:t>
            </a:r>
            <a:r>
              <a:rPr lang="en-US" sz="1800">
                <a:solidFill>
                  <a:schemeClr val="dk1"/>
                </a:solidFill>
              </a:rPr>
              <a:t> happen when </a:t>
            </a:r>
            <a:r>
              <a:rPr lang="en-US" sz="1800" b="1">
                <a:solidFill>
                  <a:schemeClr val="dk1"/>
                </a:solidFill>
              </a:rPr>
              <a:t>cash is received or paid before the related revenue or expense is actually earned or used</a:t>
            </a:r>
            <a:r>
              <a:rPr lang="en-US" sz="1800">
                <a:solidFill>
                  <a:schemeClr val="dk1"/>
                </a:solidFill>
              </a:rPr>
              <a:t>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Basically, you </a:t>
            </a:r>
            <a:r>
              <a:rPr lang="en-US" sz="1800" b="1">
                <a:solidFill>
                  <a:schemeClr val="dk1"/>
                </a:solidFill>
              </a:rPr>
              <a:t>delay recognizing the revenue or expense</a:t>
            </a:r>
            <a:r>
              <a:rPr lang="en-US" sz="1800">
                <a:solidFill>
                  <a:schemeClr val="dk1"/>
                </a:solidFill>
              </a:rPr>
              <a:t> until the right time.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Deferrals </a:t>
            </a: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</a:t>
            </a: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expenses or revenues</a:t>
            </a:r>
            <a:r>
              <a:rPr lang="en-US" sz="1800" b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that are recognized at a date later than the point when cash was originally exchanged. </a:t>
            </a:r>
            <a:endParaRPr sz="1800"/>
          </a:p>
          <a:p>
            <a:pPr marL="0" marR="0" lvl="0" indent="0" algn="just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simple words, deferrals are accounting adjustments made when 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cash has been exchanged before the related expense or revenue is recognized in the financial statements.</a:t>
            </a:r>
            <a:endParaRPr sz="1800"/>
          </a:p>
          <a:p>
            <a:pPr marL="0" marR="0" lvl="0" indent="0" algn="just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There are 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types</a:t>
            </a: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800"/>
          </a:p>
          <a:p>
            <a:pPr marL="685800" marR="0" lvl="1" indent="-469900" algn="just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Noto Sans Symbols"/>
              <a:buChar char="◆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Prepaid expenses and</a:t>
            </a:r>
            <a:r>
              <a:rPr lang="en-US" sz="1800" b="1" i="1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/>
          </a:p>
          <a:p>
            <a:pPr marL="685800" marR="0" lvl="1" indent="-469900" algn="just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Noto Sans Symbols"/>
              <a:buChar char="◆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Unearned revenues.</a:t>
            </a:r>
            <a:endParaRPr sz="1800"/>
          </a:p>
        </p:txBody>
      </p:sp>
      <p:sp>
        <p:nvSpPr>
          <p:cNvPr id="288" name="Google Shape;288;p19"/>
          <p:cNvSpPr txBox="1"/>
          <p:nvPr/>
        </p:nvSpPr>
        <p:spPr>
          <a:xfrm>
            <a:off x="8305800" y="6369050"/>
            <a:ext cx="685800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 5</a:t>
            </a:r>
            <a:endParaRPr/>
          </a:p>
        </p:txBody>
      </p:sp>
      <p:sp>
        <p:nvSpPr>
          <p:cNvPr id="289" name="Google Shape;289;p19"/>
          <p:cNvSpPr txBox="1"/>
          <p:nvPr/>
        </p:nvSpPr>
        <p:spPr>
          <a:xfrm>
            <a:off x="-17106" y="6324603"/>
            <a:ext cx="9161106" cy="533398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8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9"/>
          <p:cNvSpPr txBox="1"/>
          <p:nvPr/>
        </p:nvSpPr>
        <p:spPr>
          <a:xfrm>
            <a:off x="-17106" y="0"/>
            <a:ext cx="9161106" cy="782421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8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Adjusting Entries for Deferrals</a:t>
            </a:r>
            <a:endParaRPr/>
          </a:p>
        </p:txBody>
      </p:sp>
      <p:cxnSp>
        <p:nvCxnSpPr>
          <p:cNvPr id="291" name="Google Shape;291;p19"/>
          <p:cNvCxnSpPr/>
          <p:nvPr/>
        </p:nvCxnSpPr>
        <p:spPr>
          <a:xfrm>
            <a:off x="0" y="914400"/>
            <a:ext cx="9144000" cy="0"/>
          </a:xfrm>
          <a:prstGeom prst="straightConnector1">
            <a:avLst/>
          </a:prstGeom>
          <a:noFill/>
          <a:ln w="57150" cap="sq" cmpd="sng">
            <a:solidFill>
              <a:srgbClr val="006A6A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70315b5f69_0_61"/>
          <p:cNvSpPr txBox="1"/>
          <p:nvPr/>
        </p:nvSpPr>
        <p:spPr>
          <a:xfrm>
            <a:off x="522000" y="1094275"/>
            <a:ext cx="8100000" cy="48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B00000"/>
                </a:solidFill>
              </a:rPr>
              <a:t>Two main types of deferrals:</a:t>
            </a:r>
            <a:endParaRPr sz="1900" b="1">
              <a:solidFill>
                <a:srgbClr val="B00000"/>
              </a:solidFill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en-US" sz="1900" b="1">
                <a:solidFill>
                  <a:schemeClr val="dk1"/>
                </a:solidFill>
              </a:rPr>
              <a:t>Deferred Revenue (Unearned Revenue):</a:t>
            </a:r>
            <a:br>
              <a:rPr lang="en-US" sz="1900" b="1">
                <a:solidFill>
                  <a:schemeClr val="dk1"/>
                </a:solidFill>
              </a:rPr>
            </a:br>
            <a:endParaRPr sz="1900" b="1">
              <a:solidFill>
                <a:schemeClr val="dk1"/>
              </a:solidFill>
            </a:endParaRPr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en-US" sz="1900">
                <a:solidFill>
                  <a:schemeClr val="dk1"/>
                </a:solidFill>
              </a:rPr>
              <a:t>You get paid </a:t>
            </a:r>
            <a:r>
              <a:rPr lang="en-US" sz="1900" b="1">
                <a:solidFill>
                  <a:schemeClr val="dk1"/>
                </a:solidFill>
              </a:rPr>
              <a:t>before</a:t>
            </a:r>
            <a:r>
              <a:rPr lang="en-US" sz="1900">
                <a:solidFill>
                  <a:schemeClr val="dk1"/>
                </a:solidFill>
              </a:rPr>
              <a:t> you deliver the product or service.</a:t>
            </a:r>
            <a:br>
              <a:rPr lang="en-US" sz="1900">
                <a:solidFill>
                  <a:schemeClr val="dk1"/>
                </a:solidFill>
              </a:rPr>
            </a:br>
            <a:endParaRPr sz="1000">
              <a:solidFill>
                <a:schemeClr val="dk1"/>
              </a:solidFill>
            </a:endParaRPr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en-US" sz="1900">
                <a:solidFill>
                  <a:schemeClr val="dk1"/>
                </a:solidFill>
              </a:rPr>
              <a:t>You don’t count it as revenue yet because you still owe the customer.</a:t>
            </a:r>
            <a:br>
              <a:rPr lang="en-US" sz="1900">
                <a:solidFill>
                  <a:schemeClr val="dk1"/>
                </a:solidFill>
              </a:rPr>
            </a:br>
            <a:endParaRPr sz="1000">
              <a:solidFill>
                <a:schemeClr val="dk1"/>
              </a:solidFill>
            </a:endParaRPr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en-US" sz="1900">
                <a:solidFill>
                  <a:schemeClr val="dk1"/>
                </a:solidFill>
              </a:rPr>
              <a:t>Later, when you deliver, you recognize the revenue.</a:t>
            </a:r>
            <a:br>
              <a:rPr lang="en-US" sz="1900">
                <a:solidFill>
                  <a:schemeClr val="dk1"/>
                </a:solidFill>
              </a:rPr>
            </a:br>
            <a:endParaRPr sz="1000">
              <a:solidFill>
                <a:schemeClr val="dk1"/>
              </a:solidFill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en-US" sz="1900" b="1">
                <a:solidFill>
                  <a:schemeClr val="dk1"/>
                </a:solidFill>
              </a:rPr>
              <a:t>Deferred Expense (Prepaid Expense):</a:t>
            </a:r>
            <a:br>
              <a:rPr lang="en-US" sz="1900" b="1">
                <a:solidFill>
                  <a:schemeClr val="dk1"/>
                </a:solidFill>
              </a:rPr>
            </a:br>
            <a:endParaRPr sz="1000" b="1">
              <a:solidFill>
                <a:schemeClr val="dk1"/>
              </a:solidFill>
            </a:endParaRPr>
          </a:p>
          <a:p>
            <a:pPr marL="914400" lvl="1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en-US" sz="1900">
                <a:solidFill>
                  <a:schemeClr val="dk1"/>
                </a:solidFill>
              </a:rPr>
              <a:t>You pay </a:t>
            </a:r>
            <a:r>
              <a:rPr lang="en-US" sz="1900" b="1">
                <a:solidFill>
                  <a:schemeClr val="dk1"/>
                </a:solidFill>
              </a:rPr>
              <a:t>before</a:t>
            </a:r>
            <a:r>
              <a:rPr lang="en-US" sz="1900">
                <a:solidFill>
                  <a:schemeClr val="dk1"/>
                </a:solidFill>
              </a:rPr>
              <a:t> you actually use or consume the service or item.</a:t>
            </a:r>
            <a:br>
              <a:rPr lang="en-US" sz="1900">
                <a:solidFill>
                  <a:schemeClr val="dk1"/>
                </a:solidFill>
              </a:rPr>
            </a:br>
            <a:r>
              <a:rPr lang="en-US" sz="1900">
                <a:solidFill>
                  <a:schemeClr val="dk1"/>
                </a:solidFill>
              </a:rPr>
              <a:t>You don’t count it as an expense yet.</a:t>
            </a:r>
            <a:endParaRPr sz="1900">
              <a:solidFill>
                <a:schemeClr val="dk1"/>
              </a:solidFill>
            </a:endParaRPr>
          </a:p>
          <a:p>
            <a:pPr marL="914400" lvl="1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en-US" sz="1900">
                <a:solidFill>
                  <a:schemeClr val="dk1"/>
                </a:solidFill>
              </a:rPr>
              <a:t>Later, as you use it, you recognize the expense.</a:t>
            </a:r>
            <a:endParaRPr sz="1900" b="1">
              <a:solidFill>
                <a:schemeClr val="dk1"/>
              </a:solidFill>
            </a:endParaRPr>
          </a:p>
        </p:txBody>
      </p:sp>
      <p:sp>
        <p:nvSpPr>
          <p:cNvPr id="297" name="Google Shape;297;g370315b5f69_0_61"/>
          <p:cNvSpPr txBox="1"/>
          <p:nvPr/>
        </p:nvSpPr>
        <p:spPr>
          <a:xfrm>
            <a:off x="8305800" y="6369050"/>
            <a:ext cx="6858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 5</a:t>
            </a:r>
            <a:endParaRPr/>
          </a:p>
        </p:txBody>
      </p:sp>
      <p:sp>
        <p:nvSpPr>
          <p:cNvPr id="298" name="Google Shape;298;g370315b5f69_0_61"/>
          <p:cNvSpPr txBox="1"/>
          <p:nvPr/>
        </p:nvSpPr>
        <p:spPr>
          <a:xfrm>
            <a:off x="-17106" y="6324603"/>
            <a:ext cx="9161100" cy="533400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7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370315b5f69_0_61"/>
          <p:cNvSpPr txBox="1"/>
          <p:nvPr/>
        </p:nvSpPr>
        <p:spPr>
          <a:xfrm>
            <a:off x="-17106" y="0"/>
            <a:ext cx="9161100" cy="782400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7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Adjusting Entries for Deferrals</a:t>
            </a:r>
            <a:endParaRPr/>
          </a:p>
        </p:txBody>
      </p:sp>
      <p:cxnSp>
        <p:nvCxnSpPr>
          <p:cNvPr id="300" name="Google Shape;300;g370315b5f69_0_61"/>
          <p:cNvCxnSpPr/>
          <p:nvPr/>
        </p:nvCxnSpPr>
        <p:spPr>
          <a:xfrm>
            <a:off x="0" y="914400"/>
            <a:ext cx="9144000" cy="0"/>
          </a:xfrm>
          <a:prstGeom prst="straightConnector1">
            <a:avLst/>
          </a:prstGeom>
          <a:noFill/>
          <a:ln w="57150" cap="sq" cmpd="sng">
            <a:solidFill>
              <a:srgbClr val="006A6A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"/>
          <p:cNvSpPr txBox="1">
            <a:spLocks noGrp="1"/>
          </p:cNvSpPr>
          <p:nvPr>
            <p:ph type="body" idx="4294967295"/>
          </p:nvPr>
        </p:nvSpPr>
        <p:spPr>
          <a:xfrm>
            <a:off x="468086" y="1139507"/>
            <a:ext cx="8077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550" tIns="46025" rIns="182550" bIns="46025" anchor="t" anchorCtr="0">
            <a:noAutofit/>
          </a:bodyPr>
          <a:lstStyle/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66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Payments of expenses that will benefit more than one accounting period.</a:t>
            </a:r>
            <a:endParaRPr/>
          </a:p>
        </p:txBody>
      </p:sp>
      <p:sp>
        <p:nvSpPr>
          <p:cNvPr id="306" name="Google Shape;306;p20"/>
          <p:cNvSpPr/>
          <p:nvPr/>
        </p:nvSpPr>
        <p:spPr>
          <a:xfrm>
            <a:off x="803988" y="3541940"/>
            <a:ext cx="2438400" cy="1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1" indent="-457200" algn="l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80"/>
              <a:buFont typeface="Noto Sans Symbols"/>
              <a:buChar char="◆"/>
            </a:pPr>
            <a:r>
              <a:rPr lang="en-US"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insurance</a:t>
            </a:r>
            <a:endParaRPr/>
          </a:p>
          <a:p>
            <a:pPr marL="571500" marR="0" lvl="1" indent="-457200" algn="l" rtl="0">
              <a:spcBef>
                <a:spcPts val="840"/>
              </a:spcBef>
              <a:spcAft>
                <a:spcPts val="0"/>
              </a:spcAft>
              <a:buClr>
                <a:srgbClr val="CC0000"/>
              </a:buClr>
              <a:buSzPts val="1680"/>
              <a:buFont typeface="Noto Sans Symbols"/>
              <a:buChar char="◆"/>
            </a:pPr>
            <a:r>
              <a:rPr lang="en-US"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supplies</a:t>
            </a:r>
            <a:endParaRPr/>
          </a:p>
          <a:p>
            <a:pPr marL="571500" marR="0" lvl="1" indent="-457200" algn="l" rtl="0">
              <a:spcBef>
                <a:spcPts val="840"/>
              </a:spcBef>
              <a:spcAft>
                <a:spcPts val="0"/>
              </a:spcAft>
              <a:buClr>
                <a:srgbClr val="CC0000"/>
              </a:buClr>
              <a:buSzPts val="1680"/>
              <a:buFont typeface="Noto Sans Symbols"/>
              <a:buChar char="◆"/>
            </a:pPr>
            <a:r>
              <a:rPr lang="en-US"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advertising</a:t>
            </a:r>
            <a:endParaRPr/>
          </a:p>
        </p:txBody>
      </p:sp>
      <p:sp>
        <p:nvSpPr>
          <p:cNvPr id="307" name="Google Shape;307;p20"/>
          <p:cNvSpPr/>
          <p:nvPr/>
        </p:nvSpPr>
        <p:spPr>
          <a:xfrm>
            <a:off x="3505200" y="3576276"/>
            <a:ext cx="4724400" cy="868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1" indent="-457200" algn="l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80"/>
              <a:buFont typeface="Noto Sans Symbols"/>
              <a:buChar char="◆"/>
            </a:pPr>
            <a:r>
              <a:rPr lang="en-US"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rent</a:t>
            </a:r>
            <a:endParaRPr/>
          </a:p>
          <a:p>
            <a:pPr marL="571500" marR="0" lvl="1" indent="-457200" algn="l" rtl="0">
              <a:spcBef>
                <a:spcPts val="840"/>
              </a:spcBef>
              <a:spcAft>
                <a:spcPts val="0"/>
              </a:spcAft>
              <a:buClr>
                <a:srgbClr val="CC0000"/>
              </a:buClr>
              <a:buSzPts val="1680"/>
              <a:buFont typeface="Noto Sans Symbols"/>
              <a:buChar char="◆"/>
            </a:pPr>
            <a:r>
              <a:rPr lang="en-US"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buildings and equipment</a:t>
            </a:r>
            <a:endParaRPr/>
          </a:p>
        </p:txBody>
      </p:sp>
      <p:sp>
        <p:nvSpPr>
          <p:cNvPr id="308" name="Google Shape;308;p20"/>
          <p:cNvSpPr/>
          <p:nvPr/>
        </p:nvSpPr>
        <p:spPr>
          <a:xfrm>
            <a:off x="762000" y="3071200"/>
            <a:ext cx="6324600" cy="427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60"/>
              <a:buFont typeface="Noto Sans Symbols"/>
              <a:buNone/>
            </a:pPr>
            <a:r>
              <a:rPr lang="en-US" sz="22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Prepayments often occur in regard to:</a:t>
            </a:r>
            <a:endParaRPr/>
          </a:p>
        </p:txBody>
      </p:sp>
      <p:sp>
        <p:nvSpPr>
          <p:cNvPr id="309" name="Google Shape;309;p20"/>
          <p:cNvSpPr txBox="1"/>
          <p:nvPr/>
        </p:nvSpPr>
        <p:spPr>
          <a:xfrm>
            <a:off x="780661" y="2291583"/>
            <a:ext cx="2438400" cy="492443"/>
          </a:xfrm>
          <a:prstGeom prst="rect">
            <a:avLst/>
          </a:prstGeom>
          <a:solidFill>
            <a:srgbClr val="FFFF99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91425" anchor="t" anchorCtr="0">
            <a:spAutoFit/>
          </a:bodyPr>
          <a:lstStyle/>
          <a:p>
            <a:pPr marL="457200" marR="0" lvl="0" indent="-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Cash Payment</a:t>
            </a:r>
            <a:endParaRPr/>
          </a:p>
        </p:txBody>
      </p:sp>
      <p:sp>
        <p:nvSpPr>
          <p:cNvPr id="310" name="Google Shape;310;p20"/>
          <p:cNvSpPr txBox="1"/>
          <p:nvPr/>
        </p:nvSpPr>
        <p:spPr>
          <a:xfrm>
            <a:off x="5257800" y="2316326"/>
            <a:ext cx="3135312" cy="492443"/>
          </a:xfrm>
          <a:prstGeom prst="rect">
            <a:avLst/>
          </a:prstGeom>
          <a:solidFill>
            <a:srgbClr val="FFFF99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91425" anchor="t" anchorCtr="0">
            <a:spAutoFit/>
          </a:bodyPr>
          <a:lstStyle/>
          <a:p>
            <a:pPr marL="457200" marR="0" lvl="0" indent="-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Expense Recorded</a:t>
            </a:r>
            <a:endParaRPr/>
          </a:p>
        </p:txBody>
      </p:sp>
      <p:sp>
        <p:nvSpPr>
          <p:cNvPr id="311" name="Google Shape;311;p20"/>
          <p:cNvSpPr txBox="1"/>
          <p:nvPr/>
        </p:nvSpPr>
        <p:spPr>
          <a:xfrm>
            <a:off x="3219061" y="2338100"/>
            <a:ext cx="2133600" cy="442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BEFORE</a:t>
            </a:r>
            <a:endParaRPr/>
          </a:p>
        </p:txBody>
      </p:sp>
      <p:sp>
        <p:nvSpPr>
          <p:cNvPr id="312" name="Google Shape;312;p20"/>
          <p:cNvSpPr txBox="1"/>
          <p:nvPr/>
        </p:nvSpPr>
        <p:spPr>
          <a:xfrm>
            <a:off x="8305800" y="6369050"/>
            <a:ext cx="685800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 5</a:t>
            </a:r>
            <a:endParaRPr/>
          </a:p>
        </p:txBody>
      </p:sp>
      <p:sp>
        <p:nvSpPr>
          <p:cNvPr id="313" name="Google Shape;313;p20"/>
          <p:cNvSpPr txBox="1"/>
          <p:nvPr/>
        </p:nvSpPr>
        <p:spPr>
          <a:xfrm>
            <a:off x="-21771" y="-11507"/>
            <a:ext cx="9161106" cy="782421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8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PREPAID EXPENSES</a:t>
            </a:r>
            <a:endParaRPr sz="3200" b="1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4" name="Google Shape;314;p20"/>
          <p:cNvCxnSpPr/>
          <p:nvPr/>
        </p:nvCxnSpPr>
        <p:spPr>
          <a:xfrm>
            <a:off x="0" y="914400"/>
            <a:ext cx="9144000" cy="0"/>
          </a:xfrm>
          <a:prstGeom prst="straightConnector1">
            <a:avLst/>
          </a:prstGeom>
          <a:noFill/>
          <a:ln w="57150" cap="sq" cmpd="sng">
            <a:solidFill>
              <a:srgbClr val="006A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5" name="Google Shape;315;p20"/>
          <p:cNvSpPr txBox="1"/>
          <p:nvPr/>
        </p:nvSpPr>
        <p:spPr>
          <a:xfrm>
            <a:off x="582386" y="5115604"/>
            <a:ext cx="806631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 Paid $1,200 for one year of insurance. Each month, $100 is moved from Prepaid Insurance (asset) to Insurance Expense.</a:t>
            </a:r>
            <a:endParaRPr/>
          </a:p>
        </p:txBody>
      </p:sp>
    </p:spTree>
  </p:cSld>
  <p:clrMapOvr>
    <a:masterClrMapping/>
  </p:clrMapOvr>
  <p:transition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1"/>
          <p:cNvSpPr txBox="1"/>
          <p:nvPr/>
        </p:nvSpPr>
        <p:spPr>
          <a:xfrm>
            <a:off x="627484" y="1226991"/>
            <a:ext cx="8001000" cy="2152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85800" marR="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760"/>
              <a:buFont typeface="Noto Sans Symbols"/>
              <a:buChar char="◆"/>
            </a:pPr>
            <a:r>
              <a:rPr lang="en-US" sz="22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Expire either with the passage of time or through use.</a:t>
            </a:r>
            <a:endParaRPr/>
          </a:p>
          <a:p>
            <a:pPr marL="685800" marR="0" lvl="0" indent="-45720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rgbClr val="CC0000"/>
              </a:buClr>
              <a:buSzPts val="1760"/>
              <a:buFont typeface="Noto Sans Symbols"/>
              <a:buChar char="◆"/>
            </a:pPr>
            <a:r>
              <a:rPr lang="en-US" sz="22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Adjusting entry: </a:t>
            </a:r>
            <a:endParaRPr/>
          </a:p>
          <a:p>
            <a:pPr marL="1314450" marR="0" lvl="1" indent="-400050" algn="l" rtl="0">
              <a:lnSpc>
                <a:spcPct val="120000"/>
              </a:lnSpc>
              <a:spcBef>
                <a:spcPts val="1050"/>
              </a:spcBef>
              <a:spcAft>
                <a:spcPts val="0"/>
              </a:spcAft>
              <a:buClr>
                <a:srgbClr val="CC0000"/>
              </a:buClr>
              <a:buSzPts val="1680"/>
              <a:buFont typeface="Arial"/>
              <a:buChar char="►"/>
            </a:pPr>
            <a:r>
              <a:rPr lang="en-US"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Increase</a:t>
            </a:r>
            <a:r>
              <a:rPr lang="en-US"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(debit) to an </a:t>
            </a:r>
            <a:r>
              <a:rPr lang="en-US"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expense account</a:t>
            </a:r>
            <a:r>
              <a:rPr lang="en-US"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endParaRPr/>
          </a:p>
          <a:p>
            <a:pPr marL="1314450" marR="0" lvl="1" indent="-400050" algn="l" rtl="0">
              <a:lnSpc>
                <a:spcPct val="120000"/>
              </a:lnSpc>
              <a:spcBef>
                <a:spcPts val="1050"/>
              </a:spcBef>
              <a:spcAft>
                <a:spcPts val="0"/>
              </a:spcAft>
              <a:buClr>
                <a:srgbClr val="CC0000"/>
              </a:buClr>
              <a:buSzPts val="1680"/>
              <a:buFont typeface="Arial"/>
              <a:buChar char="►"/>
            </a:pPr>
            <a:r>
              <a:rPr lang="en-US"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Decrease</a:t>
            </a:r>
            <a:r>
              <a:rPr lang="en-US"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(credit) to an </a:t>
            </a:r>
            <a:r>
              <a:rPr lang="en-US"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asset account</a:t>
            </a:r>
            <a:r>
              <a:rPr lang="en-US"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pic>
        <p:nvPicPr>
          <p:cNvPr id="321" name="Google Shape;32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2269" y="3641506"/>
            <a:ext cx="7008731" cy="2189163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1"/>
          <p:cNvSpPr/>
          <p:nvPr/>
        </p:nvSpPr>
        <p:spPr>
          <a:xfrm>
            <a:off x="1143000" y="5874890"/>
            <a:ext cx="4572000" cy="6463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Illustration 3-4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Adjusting entries for prepaid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expenses</a:t>
            </a:r>
            <a:endParaRPr/>
          </a:p>
        </p:txBody>
      </p:sp>
      <p:sp>
        <p:nvSpPr>
          <p:cNvPr id="323" name="Google Shape;323;p21"/>
          <p:cNvSpPr txBox="1"/>
          <p:nvPr/>
        </p:nvSpPr>
        <p:spPr>
          <a:xfrm>
            <a:off x="8305800" y="6369050"/>
            <a:ext cx="685800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 5</a:t>
            </a:r>
            <a:endParaRPr/>
          </a:p>
        </p:txBody>
      </p:sp>
      <p:sp>
        <p:nvSpPr>
          <p:cNvPr id="324" name="Google Shape;324;p21"/>
          <p:cNvSpPr txBox="1"/>
          <p:nvPr/>
        </p:nvSpPr>
        <p:spPr>
          <a:xfrm>
            <a:off x="-21771" y="-11507"/>
            <a:ext cx="9161106" cy="782421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8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PREPAID EXPENSES</a:t>
            </a:r>
            <a:endParaRPr sz="3200" b="1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5" name="Google Shape;325;p21"/>
          <p:cNvCxnSpPr/>
          <p:nvPr/>
        </p:nvCxnSpPr>
        <p:spPr>
          <a:xfrm>
            <a:off x="0" y="914400"/>
            <a:ext cx="9144000" cy="0"/>
          </a:xfrm>
          <a:prstGeom prst="straightConnector1">
            <a:avLst/>
          </a:prstGeom>
          <a:noFill/>
          <a:ln w="57150" cap="sq" cmpd="sng">
            <a:solidFill>
              <a:srgbClr val="006A6A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2"/>
          <p:cNvSpPr txBox="1"/>
          <p:nvPr/>
        </p:nvSpPr>
        <p:spPr>
          <a:xfrm>
            <a:off x="454868" y="983665"/>
            <a:ext cx="5599923" cy="282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6A6A"/>
              </a:buClr>
              <a:buSzPts val="1800"/>
              <a:buFont typeface="Noto Sans Symbols"/>
              <a:buNone/>
            </a:pPr>
            <a:r>
              <a:rPr lang="en-US" sz="1800" b="1">
                <a:solidFill>
                  <a:srgbClr val="006A6A"/>
                </a:solidFill>
                <a:latin typeface="Arial"/>
                <a:ea typeface="Arial"/>
                <a:cs typeface="Arial"/>
                <a:sym typeface="Arial"/>
              </a:rPr>
              <a:t>Illustration: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Yazici Advertising Inc. 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purchased supplies </a:t>
            </a: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costing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₺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2,500 </a:t>
            </a: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 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October 5</a:t>
            </a: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Yazici recorded the purchase by increasing (debiting) the asset Supplies. This account shows a balance of </a:t>
            </a:r>
            <a:r>
              <a:rPr lang="en-US" sz="1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₺</a:t>
            </a: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2,500 in the October 31 trial balance. 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inventory count at the close of business on October 31 reveals that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₺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1,000 of supplies are still on hand. This means ₺1,500 (₺2,500 - ₺1,000) were used.</a:t>
            </a:r>
            <a:endParaRPr/>
          </a:p>
        </p:txBody>
      </p:sp>
      <p:sp>
        <p:nvSpPr>
          <p:cNvPr id="331" name="Google Shape;331;p22"/>
          <p:cNvSpPr txBox="1"/>
          <p:nvPr/>
        </p:nvSpPr>
        <p:spPr>
          <a:xfrm>
            <a:off x="3052666" y="6018768"/>
            <a:ext cx="3505200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</a:pP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Supplies</a:t>
            </a:r>
            <a:endParaRPr/>
          </a:p>
        </p:txBody>
      </p:sp>
      <p:sp>
        <p:nvSpPr>
          <p:cNvPr id="332" name="Google Shape;332;p22"/>
          <p:cNvSpPr txBox="1"/>
          <p:nvPr/>
        </p:nvSpPr>
        <p:spPr>
          <a:xfrm>
            <a:off x="6324600" y="5916243"/>
            <a:ext cx="1219200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</a:pP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1,500</a:t>
            </a:r>
            <a:endParaRPr/>
          </a:p>
        </p:txBody>
      </p:sp>
      <p:sp>
        <p:nvSpPr>
          <p:cNvPr id="333" name="Google Shape;333;p22"/>
          <p:cNvSpPr txBox="1"/>
          <p:nvPr/>
        </p:nvSpPr>
        <p:spPr>
          <a:xfrm>
            <a:off x="1674068" y="5526980"/>
            <a:ext cx="3810000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</a:pP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Supplies Expense</a:t>
            </a:r>
            <a:endParaRPr/>
          </a:p>
        </p:txBody>
      </p:sp>
      <p:sp>
        <p:nvSpPr>
          <p:cNvPr id="334" name="Google Shape;334;p22"/>
          <p:cNvSpPr txBox="1"/>
          <p:nvPr/>
        </p:nvSpPr>
        <p:spPr>
          <a:xfrm>
            <a:off x="4369837" y="5408628"/>
            <a:ext cx="1219200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</a:pP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1,500</a:t>
            </a:r>
            <a:endParaRPr/>
          </a:p>
        </p:txBody>
      </p:sp>
      <p:sp>
        <p:nvSpPr>
          <p:cNvPr id="335" name="Google Shape;335;p22"/>
          <p:cNvSpPr txBox="1"/>
          <p:nvPr/>
        </p:nvSpPr>
        <p:spPr>
          <a:xfrm>
            <a:off x="489857" y="5559933"/>
            <a:ext cx="1219200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</a:pP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Oct. 31</a:t>
            </a:r>
            <a:endParaRPr/>
          </a:p>
        </p:txBody>
      </p:sp>
      <p:pic>
        <p:nvPicPr>
          <p:cNvPr id="336" name="Google Shape;33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8332" y="797554"/>
            <a:ext cx="2738535" cy="3659089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2"/>
          <p:cNvSpPr txBox="1"/>
          <p:nvPr/>
        </p:nvSpPr>
        <p:spPr>
          <a:xfrm>
            <a:off x="-21771" y="-11506"/>
            <a:ext cx="9161106" cy="745568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8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PREPAID EXPENSES</a:t>
            </a:r>
            <a:endParaRPr sz="3200" b="1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2"/>
          <p:cNvSpPr txBox="1"/>
          <p:nvPr/>
        </p:nvSpPr>
        <p:spPr>
          <a:xfrm>
            <a:off x="371670" y="4067608"/>
            <a:ext cx="1219200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</a:pP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Oct. 5</a:t>
            </a:r>
            <a:endParaRPr/>
          </a:p>
        </p:txBody>
      </p:sp>
      <p:sp>
        <p:nvSpPr>
          <p:cNvPr id="339" name="Google Shape;339;p22"/>
          <p:cNvSpPr txBox="1"/>
          <p:nvPr/>
        </p:nvSpPr>
        <p:spPr>
          <a:xfrm>
            <a:off x="1564821" y="4082878"/>
            <a:ext cx="1478902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</a:pPr>
            <a:r>
              <a:rPr lang="en-US" sz="21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Supplies </a:t>
            </a:r>
            <a:endParaRPr dirty="0"/>
          </a:p>
        </p:txBody>
      </p:sp>
      <p:sp>
        <p:nvSpPr>
          <p:cNvPr id="340" name="Google Shape;340;p22"/>
          <p:cNvSpPr txBox="1"/>
          <p:nvPr/>
        </p:nvSpPr>
        <p:spPr>
          <a:xfrm>
            <a:off x="1674068" y="4584512"/>
            <a:ext cx="408991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Cash or Accounts Payable</a:t>
            </a:r>
            <a:endParaRPr dirty="0"/>
          </a:p>
        </p:txBody>
      </p:sp>
      <p:sp>
        <p:nvSpPr>
          <p:cNvPr id="341" name="Google Shape;341;p22"/>
          <p:cNvSpPr txBox="1"/>
          <p:nvPr/>
        </p:nvSpPr>
        <p:spPr>
          <a:xfrm>
            <a:off x="4572000" y="4069936"/>
            <a:ext cx="1043474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</a:pP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2,500</a:t>
            </a:r>
            <a:endParaRPr/>
          </a:p>
        </p:txBody>
      </p:sp>
      <p:sp>
        <p:nvSpPr>
          <p:cNvPr id="342" name="Google Shape;342;p22"/>
          <p:cNvSpPr txBox="1"/>
          <p:nvPr/>
        </p:nvSpPr>
        <p:spPr>
          <a:xfrm>
            <a:off x="6248400" y="4550741"/>
            <a:ext cx="1017814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</a:pP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2,500</a:t>
            </a:r>
            <a:endParaRPr/>
          </a:p>
        </p:txBody>
      </p:sp>
      <p:sp>
        <p:nvSpPr>
          <p:cNvPr id="343" name="Google Shape;343;p22"/>
          <p:cNvSpPr txBox="1"/>
          <p:nvPr/>
        </p:nvSpPr>
        <p:spPr>
          <a:xfrm>
            <a:off x="454868" y="5096330"/>
            <a:ext cx="51341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Adjusting Journal Entry (October 31)</a:t>
            </a:r>
            <a:endParaRPr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291152"/>
            <a:ext cx="8848725" cy="5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3"/>
          <p:cNvSpPr/>
          <p:nvPr/>
        </p:nvSpPr>
        <p:spPr>
          <a:xfrm>
            <a:off x="125104" y="5396552"/>
            <a:ext cx="1905000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Illustration 3-5</a:t>
            </a:r>
            <a:endParaRPr sz="1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Adjustment for supplies</a:t>
            </a:r>
            <a:endParaRPr/>
          </a:p>
        </p:txBody>
      </p:sp>
    </p:spTree>
  </p:cSld>
  <p:clrMapOvr>
    <a:masterClrMapping/>
  </p:clrMapOvr>
  <p:transition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4"/>
          <p:cNvSpPr txBox="1"/>
          <p:nvPr/>
        </p:nvSpPr>
        <p:spPr>
          <a:xfrm>
            <a:off x="152400" y="816980"/>
            <a:ext cx="6055812" cy="282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6A6A"/>
              </a:buClr>
              <a:buSzPts val="1800"/>
              <a:buFont typeface="Noto Sans Symbols"/>
              <a:buNone/>
            </a:pPr>
            <a:r>
              <a:rPr lang="en-US" sz="1800" b="1">
                <a:solidFill>
                  <a:srgbClr val="006A6A"/>
                </a:solidFill>
                <a:latin typeface="Arial"/>
                <a:ea typeface="Arial"/>
                <a:cs typeface="Arial"/>
                <a:sym typeface="Arial"/>
              </a:rPr>
              <a:t>Illustration:</a:t>
            </a: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On October 4, Yazici Advertising Inc. paid </a:t>
            </a:r>
            <a:r>
              <a:rPr lang="en-US" sz="1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₺</a:t>
            </a: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600 for a one-year fire insurance policy. Coverage began on October 1. Yazici recorded the payment by increasing (debiting) Prepaid Insurance. This account shows a balance of </a:t>
            </a:r>
            <a:r>
              <a:rPr lang="en-US" sz="1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₺</a:t>
            </a: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600 in the October 31 trial balance.  Insurance of </a:t>
            </a:r>
            <a:r>
              <a:rPr lang="en-US" sz="1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₺</a:t>
            </a: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 (</a:t>
            </a:r>
            <a:r>
              <a:rPr lang="en-US" sz="1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₺</a:t>
            </a: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600 ÷ 12) expires each month. Prepaid Insurance still shows ₺600, meaning no adjustment has been made yet.</a:t>
            </a:r>
            <a:endParaRPr/>
          </a:p>
        </p:txBody>
      </p:sp>
      <p:sp>
        <p:nvSpPr>
          <p:cNvPr id="355" name="Google Shape;355;p24"/>
          <p:cNvSpPr txBox="1"/>
          <p:nvPr/>
        </p:nvSpPr>
        <p:spPr>
          <a:xfrm>
            <a:off x="2133600" y="5750055"/>
            <a:ext cx="3505200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</a:pP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Prepaid Insurance</a:t>
            </a:r>
            <a:endParaRPr/>
          </a:p>
        </p:txBody>
      </p:sp>
      <p:sp>
        <p:nvSpPr>
          <p:cNvPr id="356" name="Google Shape;356;p24"/>
          <p:cNvSpPr txBox="1"/>
          <p:nvPr/>
        </p:nvSpPr>
        <p:spPr>
          <a:xfrm>
            <a:off x="6208212" y="5720059"/>
            <a:ext cx="954588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</a:pP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</a:t>
            </a:r>
            <a:endParaRPr/>
          </a:p>
        </p:txBody>
      </p:sp>
      <p:sp>
        <p:nvSpPr>
          <p:cNvPr id="357" name="Google Shape;357;p24"/>
          <p:cNvSpPr txBox="1"/>
          <p:nvPr/>
        </p:nvSpPr>
        <p:spPr>
          <a:xfrm>
            <a:off x="1635967" y="5173059"/>
            <a:ext cx="2971800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</a:pP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Insurance Expense</a:t>
            </a:r>
            <a:endParaRPr/>
          </a:p>
        </p:txBody>
      </p:sp>
      <p:sp>
        <p:nvSpPr>
          <p:cNvPr id="358" name="Google Shape;358;p24"/>
          <p:cNvSpPr txBox="1"/>
          <p:nvPr/>
        </p:nvSpPr>
        <p:spPr>
          <a:xfrm>
            <a:off x="5141410" y="5245907"/>
            <a:ext cx="878390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</a:pP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</a:t>
            </a:r>
            <a:endParaRPr/>
          </a:p>
        </p:txBody>
      </p:sp>
      <p:sp>
        <p:nvSpPr>
          <p:cNvPr id="359" name="Google Shape;359;p24"/>
          <p:cNvSpPr txBox="1"/>
          <p:nvPr/>
        </p:nvSpPr>
        <p:spPr>
          <a:xfrm>
            <a:off x="381000" y="5170956"/>
            <a:ext cx="1219200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</a:pP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Oct. 31</a:t>
            </a:r>
            <a:endParaRPr/>
          </a:p>
        </p:txBody>
      </p:sp>
      <p:sp>
        <p:nvSpPr>
          <p:cNvPr id="360" name="Google Shape;360;p24"/>
          <p:cNvSpPr/>
          <p:nvPr/>
        </p:nvSpPr>
        <p:spPr>
          <a:xfrm>
            <a:off x="609600" y="304800"/>
            <a:ext cx="8229600" cy="560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PREPAID EXPENSES</a:t>
            </a:r>
            <a:endParaRPr/>
          </a:p>
        </p:txBody>
      </p:sp>
      <p:pic>
        <p:nvPicPr>
          <p:cNvPr id="361" name="Google Shape;36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08212" y="725191"/>
            <a:ext cx="2658980" cy="4401898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4"/>
          <p:cNvSpPr txBox="1"/>
          <p:nvPr/>
        </p:nvSpPr>
        <p:spPr>
          <a:xfrm>
            <a:off x="-21771" y="-11506"/>
            <a:ext cx="9161106" cy="745568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8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PREPAID EXPENSES</a:t>
            </a:r>
            <a:endParaRPr/>
          </a:p>
        </p:txBody>
      </p:sp>
      <p:sp>
        <p:nvSpPr>
          <p:cNvPr id="363" name="Google Shape;363;p24"/>
          <p:cNvSpPr txBox="1"/>
          <p:nvPr/>
        </p:nvSpPr>
        <p:spPr>
          <a:xfrm>
            <a:off x="292359" y="3856336"/>
            <a:ext cx="1219200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</a:pP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Oct. 31</a:t>
            </a:r>
            <a:endParaRPr/>
          </a:p>
        </p:txBody>
      </p:sp>
      <p:sp>
        <p:nvSpPr>
          <p:cNvPr id="364" name="Google Shape;364;p24"/>
          <p:cNvSpPr txBox="1"/>
          <p:nvPr/>
        </p:nvSpPr>
        <p:spPr>
          <a:xfrm>
            <a:off x="1183189" y="3919050"/>
            <a:ext cx="3505200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</a:pPr>
            <a:r>
              <a:rPr lang="en-US" sz="21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Prepaid Insurance</a:t>
            </a:r>
            <a:endParaRPr dirty="0"/>
          </a:p>
        </p:txBody>
      </p:sp>
      <p:sp>
        <p:nvSpPr>
          <p:cNvPr id="365" name="Google Shape;365;p24"/>
          <p:cNvSpPr txBox="1"/>
          <p:nvPr/>
        </p:nvSpPr>
        <p:spPr>
          <a:xfrm>
            <a:off x="2133600" y="4394514"/>
            <a:ext cx="2554789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</a:pP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Cash</a:t>
            </a:r>
            <a:endParaRPr/>
          </a:p>
        </p:txBody>
      </p:sp>
      <p:sp>
        <p:nvSpPr>
          <p:cNvPr id="366" name="Google Shape;366;p24"/>
          <p:cNvSpPr txBox="1"/>
          <p:nvPr/>
        </p:nvSpPr>
        <p:spPr>
          <a:xfrm>
            <a:off x="3962399" y="3981764"/>
            <a:ext cx="908957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</a:pP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600</a:t>
            </a:r>
            <a:endParaRPr/>
          </a:p>
        </p:txBody>
      </p:sp>
      <p:sp>
        <p:nvSpPr>
          <p:cNvPr id="367" name="Google Shape;367;p24"/>
          <p:cNvSpPr txBox="1"/>
          <p:nvPr/>
        </p:nvSpPr>
        <p:spPr>
          <a:xfrm>
            <a:off x="5029199" y="4425215"/>
            <a:ext cx="878389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</a:pP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600</a:t>
            </a:r>
            <a:endParaRPr/>
          </a:p>
        </p:txBody>
      </p:sp>
      <p:sp>
        <p:nvSpPr>
          <p:cNvPr id="368" name="Google Shape;368;p24"/>
          <p:cNvSpPr txBox="1"/>
          <p:nvPr/>
        </p:nvSpPr>
        <p:spPr>
          <a:xfrm>
            <a:off x="276808" y="4806655"/>
            <a:ext cx="559059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Adjusting Journal Entry (October 31)</a:t>
            </a:r>
            <a:endParaRPr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>
            <a:off x="214952" y="5454639"/>
            <a:ext cx="1905000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Illustration 3-6</a:t>
            </a:r>
            <a:endParaRPr sz="1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Adjustment for insurance</a:t>
            </a:r>
            <a:endParaRPr/>
          </a:p>
        </p:txBody>
      </p:sp>
      <p:pic>
        <p:nvPicPr>
          <p:cNvPr id="374" name="Google Shape;37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263856"/>
            <a:ext cx="8686800" cy="516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"/>
          <p:cNvSpPr txBox="1"/>
          <p:nvPr/>
        </p:nvSpPr>
        <p:spPr>
          <a:xfrm>
            <a:off x="685800" y="539088"/>
            <a:ext cx="969818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550" tIns="46025" rIns="182550" bIns="46025" anchor="ctr" anchorCtr="0">
            <a:noAutofit/>
          </a:bodyPr>
          <a:lstStyle/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Noto Sans Symbols"/>
              <a:buNone/>
            </a:pPr>
            <a:r>
              <a:rPr lang="en-US" sz="9600" b="1" i="0" u="none" strike="noStrike" cap="none">
                <a:solidFill>
                  <a:srgbClr val="006A6A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85" name="Google Shape;85;p3"/>
          <p:cNvSpPr/>
          <p:nvPr/>
        </p:nvSpPr>
        <p:spPr>
          <a:xfrm>
            <a:off x="508000" y="1852281"/>
            <a:ext cx="8331200" cy="4171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475" tIns="43225" rIns="86475" bIns="43225" anchor="t" anchorCtr="0">
            <a:spAutoFit/>
          </a:bodyPr>
          <a:lstStyle/>
          <a:p>
            <a:pPr marL="457200" marR="0" lvl="0" indent="-457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6A6A"/>
                </a:solidFill>
                <a:latin typeface="Arial"/>
                <a:ea typeface="Arial"/>
                <a:cs typeface="Arial"/>
                <a:sym typeface="Arial"/>
              </a:rPr>
              <a:t>LEARNING OBJECTIVES</a:t>
            </a:r>
            <a:endParaRPr/>
          </a:p>
          <a:p>
            <a:pPr marL="457200" marR="0" lvl="0" indent="-4572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After studying this chapter, you should be able to:</a:t>
            </a:r>
            <a:endParaRPr/>
          </a:p>
          <a:p>
            <a:pPr marL="341313" marR="0" lvl="0" indent="-341313" algn="l" rtl="0">
              <a:lnSpc>
                <a:spcPct val="125000"/>
              </a:lnSpc>
              <a:spcBef>
                <a:spcPts val="1265"/>
              </a:spcBef>
              <a:spcAft>
                <a:spcPts val="0"/>
              </a:spcAft>
              <a:buClr>
                <a:srgbClr val="CC0000"/>
              </a:buClr>
              <a:buSzPts val="1900"/>
              <a:buFont typeface="Comic Sans MS"/>
              <a:buAutoNum type="arabicPeriod"/>
            </a:pPr>
            <a:r>
              <a:rPr lang="en-US"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Explain the time period assumption.</a:t>
            </a:r>
            <a:endParaRPr/>
          </a:p>
          <a:p>
            <a:pPr marL="341313" marR="0" lvl="0" indent="-341313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rgbClr val="CC0000"/>
              </a:buClr>
              <a:buSzPts val="1900"/>
              <a:buFont typeface="Comic Sans MS"/>
              <a:buAutoNum type="arabicPeriod"/>
            </a:pPr>
            <a:r>
              <a:rPr lang="en-US"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Explain the accrual basis of accounting.</a:t>
            </a:r>
            <a:endParaRPr/>
          </a:p>
          <a:p>
            <a:pPr marL="341313" marR="0" lvl="0" indent="-341313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rgbClr val="CC0000"/>
              </a:buClr>
              <a:buSzPts val="1900"/>
              <a:buFont typeface="Comic Sans MS"/>
              <a:buAutoNum type="arabicPeriod"/>
            </a:pPr>
            <a:r>
              <a:rPr lang="en-US"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Explain the reasons for adjusting entries.</a:t>
            </a:r>
            <a:endParaRPr/>
          </a:p>
          <a:p>
            <a:pPr marL="341313" marR="0" lvl="0" indent="-341313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rgbClr val="CC0000"/>
              </a:buClr>
              <a:buSzPts val="1900"/>
              <a:buFont typeface="Comic Sans MS"/>
              <a:buAutoNum type="arabicPeriod"/>
            </a:pPr>
            <a:r>
              <a:rPr lang="en-US"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Identify the major types of adjusting entries.</a:t>
            </a:r>
            <a:endParaRPr/>
          </a:p>
          <a:p>
            <a:pPr marL="341313" marR="0" lvl="0" indent="-341313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rgbClr val="CC0000"/>
              </a:buClr>
              <a:buSzPts val="1900"/>
              <a:buFont typeface="Comic Sans MS"/>
              <a:buAutoNum type="arabicPeriod"/>
            </a:pPr>
            <a:r>
              <a:rPr lang="en-US"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Prepare adjusting entries for deferrals.</a:t>
            </a:r>
            <a:endParaRPr/>
          </a:p>
          <a:p>
            <a:pPr marL="341313" marR="0" lvl="0" indent="-341313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rgbClr val="CC0000"/>
              </a:buClr>
              <a:buSzPts val="1900"/>
              <a:buFont typeface="Comic Sans MS"/>
              <a:buAutoNum type="arabicPeriod"/>
            </a:pPr>
            <a:r>
              <a:rPr lang="en-US"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Prepare adjusting entries for accruals.</a:t>
            </a:r>
            <a:endParaRPr/>
          </a:p>
          <a:p>
            <a:pPr marL="341313" marR="0" lvl="0" indent="-341313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rgbClr val="CC0000"/>
              </a:buClr>
              <a:buSzPts val="1900"/>
              <a:buFont typeface="Comic Sans MS"/>
              <a:buAutoNum type="arabicPeriod"/>
            </a:pPr>
            <a:r>
              <a:rPr lang="en-US"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Describe the nature and purpose of an adjusted trial balance.</a:t>
            </a:r>
            <a:endParaRPr/>
          </a:p>
        </p:txBody>
      </p:sp>
      <p:sp>
        <p:nvSpPr>
          <p:cNvPr id="86" name="Google Shape;86;p3"/>
          <p:cNvSpPr txBox="1"/>
          <p:nvPr/>
        </p:nvSpPr>
        <p:spPr>
          <a:xfrm>
            <a:off x="329603" y="193234"/>
            <a:ext cx="1718092" cy="568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550" tIns="46025" rIns="182550" bIns="46025" anchor="ctr" anchorCtr="0">
            <a:noAutofit/>
          </a:bodyPr>
          <a:lstStyle/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Noto Sans Symbols"/>
              <a:buNone/>
            </a:pPr>
            <a:r>
              <a:rPr lang="en-US" sz="2000" b="1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endParaRPr sz="8800" b="1" i="0" u="none" strike="noStrike" cap="none">
              <a:solidFill>
                <a:srgbClr val="5F5F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3"/>
          <p:cNvSpPr/>
          <p:nvPr/>
        </p:nvSpPr>
        <p:spPr>
          <a:xfrm>
            <a:off x="1981200" y="743764"/>
            <a:ext cx="6781800" cy="770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025" rIns="91425" bIns="460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300"/>
              <a:buFont typeface="Noto Sans Symbols"/>
              <a:buNone/>
            </a:pPr>
            <a:r>
              <a:rPr lang="en-US" sz="4400" b="1" i="0" u="none" strike="noStrike" cap="none">
                <a:solidFill>
                  <a:srgbClr val="006A6A"/>
                </a:solidFill>
                <a:latin typeface="Arial"/>
                <a:ea typeface="Arial"/>
                <a:cs typeface="Arial"/>
                <a:sym typeface="Arial"/>
              </a:rPr>
              <a:t>Adjusting the Accounts</a:t>
            </a:r>
            <a:endParaRPr/>
          </a:p>
        </p:txBody>
      </p:sp>
      <p:cxnSp>
        <p:nvCxnSpPr>
          <p:cNvPr id="88" name="Google Shape;88;p3"/>
          <p:cNvCxnSpPr/>
          <p:nvPr/>
        </p:nvCxnSpPr>
        <p:spPr>
          <a:xfrm>
            <a:off x="1981200" y="743764"/>
            <a:ext cx="0" cy="858753"/>
          </a:xfrm>
          <a:prstGeom prst="straightConnector1">
            <a:avLst/>
          </a:prstGeom>
          <a:noFill/>
          <a:ln w="28575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" name="Google Shape;89;p3"/>
          <p:cNvSpPr txBox="1"/>
          <p:nvPr/>
        </p:nvSpPr>
        <p:spPr>
          <a:xfrm>
            <a:off x="-17106" y="6324603"/>
            <a:ext cx="9161106" cy="533398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8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6810" y="56894"/>
            <a:ext cx="860084" cy="77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6"/>
          <p:cNvSpPr txBox="1"/>
          <p:nvPr/>
        </p:nvSpPr>
        <p:spPr>
          <a:xfrm>
            <a:off x="437535" y="821558"/>
            <a:ext cx="8101783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85800" marR="0" lvl="1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Char char="◆"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you buy something big such as buildings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equipment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motor vehicles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(assets that provide service for many years) you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record it as assets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rather than an expense, on the date acquired. You don’t expense it all at once.</a:t>
            </a:r>
            <a:endParaRPr dirty="0"/>
          </a:p>
          <a:p>
            <a:pPr marL="685800" marR="0" lvl="1" indent="-4572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Char char="◆"/>
            </a:pPr>
            <a:r>
              <a:rPr lang="en-US" sz="2000" b="1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Instead, you spread the cost over the years you use it .</a:t>
            </a:r>
          </a:p>
        </p:txBody>
      </p:sp>
      <p:sp>
        <p:nvSpPr>
          <p:cNvPr id="380" name="Google Shape;380;p26"/>
          <p:cNvSpPr/>
          <p:nvPr/>
        </p:nvSpPr>
        <p:spPr>
          <a:xfrm>
            <a:off x="152400" y="116585"/>
            <a:ext cx="8229600" cy="560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6A6A"/>
                </a:solidFill>
                <a:latin typeface="Arial"/>
                <a:ea typeface="Arial"/>
                <a:cs typeface="Arial"/>
                <a:sym typeface="Arial"/>
              </a:rPr>
              <a:t>DEPRECIATION</a:t>
            </a:r>
            <a:endParaRPr/>
          </a:p>
        </p:txBody>
      </p:sp>
      <p:cxnSp>
        <p:nvCxnSpPr>
          <p:cNvPr id="381" name="Google Shape;381;p26"/>
          <p:cNvCxnSpPr/>
          <p:nvPr/>
        </p:nvCxnSpPr>
        <p:spPr>
          <a:xfrm>
            <a:off x="0" y="712788"/>
            <a:ext cx="9144000" cy="0"/>
          </a:xfrm>
          <a:prstGeom prst="straightConnector1">
            <a:avLst/>
          </a:prstGeom>
          <a:noFill/>
          <a:ln w="57150" cap="sq" cmpd="sng">
            <a:solidFill>
              <a:srgbClr val="006A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Google Shape;379;p26">
            <a:extLst>
              <a:ext uri="{FF2B5EF4-FFF2-40B4-BE49-F238E27FC236}">
                <a16:creationId xmlns:a16="http://schemas.microsoft.com/office/drawing/2014/main" id="{1561B734-3AE4-90B4-491B-E76C4EB50C32}"/>
              </a:ext>
            </a:extLst>
          </p:cNvPr>
          <p:cNvSpPr txBox="1"/>
          <p:nvPr/>
        </p:nvSpPr>
        <p:spPr>
          <a:xfrm>
            <a:off x="481781" y="3744595"/>
            <a:ext cx="8057537" cy="2400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85800" marR="0" lvl="1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Char char="◆"/>
            </a:pPr>
            <a:r>
              <a:rPr lang="en-US" sz="2000" b="1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Depreciation is a </a:t>
            </a:r>
            <a:r>
              <a:rPr lang="en-US" sz="20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non-cash</a:t>
            </a:r>
            <a:r>
              <a:rPr lang="en-US" sz="2000" b="1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expense as </a:t>
            </a:r>
            <a:r>
              <a:rPr lang="en-US" sz="20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actual cash does not go out .</a:t>
            </a:r>
          </a:p>
          <a:p>
            <a:pPr marL="685800" marR="0" lvl="1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Char char="◆"/>
            </a:pPr>
            <a:r>
              <a:rPr lang="en-US" sz="2000" b="1" dirty="0">
                <a:solidFill>
                  <a:schemeClr val="hlink"/>
                </a:solidFill>
              </a:rPr>
              <a:t>Depreciation expense is portrayed in the expense section of statement of net income which results in reduction in the net income .</a:t>
            </a:r>
            <a:endParaRPr lang="en-US" sz="2000" b="1" i="0" u="none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" grpId="0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>
          <a:extLst>
            <a:ext uri="{FF2B5EF4-FFF2-40B4-BE49-F238E27FC236}">
              <a16:creationId xmlns:a16="http://schemas.microsoft.com/office/drawing/2014/main" id="{5DA3C8B8-7D32-88AF-3EE2-272971C12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6">
            <a:extLst>
              <a:ext uri="{FF2B5EF4-FFF2-40B4-BE49-F238E27FC236}">
                <a16:creationId xmlns:a16="http://schemas.microsoft.com/office/drawing/2014/main" id="{EA1D6209-169C-5959-D7B7-C3002558A528}"/>
              </a:ext>
            </a:extLst>
          </p:cNvPr>
          <p:cNvSpPr/>
          <p:nvPr/>
        </p:nvSpPr>
        <p:spPr>
          <a:xfrm>
            <a:off x="152400" y="116585"/>
            <a:ext cx="8229600" cy="560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6A6A"/>
                </a:solidFill>
                <a:latin typeface="Arial"/>
                <a:ea typeface="Arial"/>
                <a:cs typeface="Arial"/>
                <a:sym typeface="Arial"/>
              </a:rPr>
              <a:t>DEPRECIATION</a:t>
            </a:r>
            <a:endParaRPr/>
          </a:p>
        </p:txBody>
      </p:sp>
      <p:cxnSp>
        <p:nvCxnSpPr>
          <p:cNvPr id="381" name="Google Shape;381;p26">
            <a:extLst>
              <a:ext uri="{FF2B5EF4-FFF2-40B4-BE49-F238E27FC236}">
                <a16:creationId xmlns:a16="http://schemas.microsoft.com/office/drawing/2014/main" id="{BF2A00D0-D177-3FEC-7493-3D9C49CA6427}"/>
              </a:ext>
            </a:extLst>
          </p:cNvPr>
          <p:cNvCxnSpPr/>
          <p:nvPr/>
        </p:nvCxnSpPr>
        <p:spPr>
          <a:xfrm>
            <a:off x="-17207" y="753470"/>
            <a:ext cx="9144000" cy="0"/>
          </a:xfrm>
          <a:prstGeom prst="straightConnector1">
            <a:avLst/>
          </a:prstGeom>
          <a:noFill/>
          <a:ln w="57150" cap="sq" cmpd="sng">
            <a:solidFill>
              <a:srgbClr val="006A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Google Shape;379;p26">
            <a:extLst>
              <a:ext uri="{FF2B5EF4-FFF2-40B4-BE49-F238E27FC236}">
                <a16:creationId xmlns:a16="http://schemas.microsoft.com/office/drawing/2014/main" id="{2DC051F0-61BD-B042-C882-C697C969554A}"/>
              </a:ext>
            </a:extLst>
          </p:cNvPr>
          <p:cNvSpPr txBox="1"/>
          <p:nvPr/>
        </p:nvSpPr>
        <p:spPr>
          <a:xfrm>
            <a:off x="521109" y="3277927"/>
            <a:ext cx="8057537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85800" marR="0" lvl="1" indent="-4572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Char char="◆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Depreciation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does not attempt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report the actual change in the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value of the asset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It doesn’t reflect how much the asset could be sold for today.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E2D58D-819C-650C-4F6B-CAAAFCAE6B3E}"/>
              </a:ext>
            </a:extLst>
          </p:cNvPr>
          <p:cNvSpPr txBox="1"/>
          <p:nvPr/>
        </p:nvSpPr>
        <p:spPr>
          <a:xfrm>
            <a:off x="521109" y="1074704"/>
            <a:ext cx="8057537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marR="0" lvl="1" indent="-457200" algn="just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Char char="◆"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Depreciation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is the process of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allocating the cost of an asset to expense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over its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useful life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Useful life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refers to the period of time an asset is expected to be used by a business before it becomes obsolete, inefficient, or no longer economically viable.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707929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>
          <a:extLst>
            <a:ext uri="{FF2B5EF4-FFF2-40B4-BE49-F238E27FC236}">
              <a16:creationId xmlns:a16="http://schemas.microsoft.com/office/drawing/2014/main" id="{920A2BAC-105B-F8A4-ED03-BF7E0DE1A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6">
            <a:extLst>
              <a:ext uri="{FF2B5EF4-FFF2-40B4-BE49-F238E27FC236}">
                <a16:creationId xmlns:a16="http://schemas.microsoft.com/office/drawing/2014/main" id="{C4F84D4C-1944-0AEC-8A39-869FE7AAA327}"/>
              </a:ext>
            </a:extLst>
          </p:cNvPr>
          <p:cNvSpPr txBox="1"/>
          <p:nvPr/>
        </p:nvSpPr>
        <p:spPr>
          <a:xfrm>
            <a:off x="580103" y="748604"/>
            <a:ext cx="7895303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85800" marR="0" lvl="1" indent="-4572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Char char="◆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Accumulated Depreciation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contra asset account .</a:t>
            </a:r>
          </a:p>
          <a:p>
            <a:pPr marL="685800" marR="0" lvl="1" indent="-4572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Char char="◆"/>
            </a:pPr>
            <a:r>
              <a:rPr lang="en-US" sz="2000" b="1" dirty="0">
                <a:solidFill>
                  <a:schemeClr val="dk1"/>
                </a:solidFill>
              </a:rPr>
              <a:t>It reduces t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 value of the asset on the statement of financial position.</a:t>
            </a:r>
          </a:p>
          <a:p>
            <a:pPr marL="685800" marR="0" lvl="1" indent="-4572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Char char="◆"/>
            </a:pPr>
            <a:r>
              <a:rPr lang="en-US" sz="2000" b="1" dirty="0">
                <a:solidFill>
                  <a:schemeClr val="dk1"/>
                </a:solidFill>
              </a:rPr>
              <a:t>Accumulated Depreciation tracks total depreciation recorded over the years.</a:t>
            </a:r>
            <a:endParaRPr lang="en-US" sz="20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26">
            <a:extLst>
              <a:ext uri="{FF2B5EF4-FFF2-40B4-BE49-F238E27FC236}">
                <a16:creationId xmlns:a16="http://schemas.microsoft.com/office/drawing/2014/main" id="{6A233736-A352-852B-7E3A-660399F5855E}"/>
              </a:ext>
            </a:extLst>
          </p:cNvPr>
          <p:cNvSpPr/>
          <p:nvPr/>
        </p:nvSpPr>
        <p:spPr>
          <a:xfrm>
            <a:off x="152400" y="116585"/>
            <a:ext cx="8229600" cy="560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06A6A"/>
                </a:solidFill>
                <a:latin typeface="Arial"/>
                <a:ea typeface="Arial"/>
                <a:cs typeface="Arial"/>
                <a:sym typeface="Arial"/>
              </a:rPr>
              <a:t>ACCUMULATED DEPRECIATION</a:t>
            </a:r>
            <a:endParaRPr dirty="0"/>
          </a:p>
        </p:txBody>
      </p:sp>
      <p:cxnSp>
        <p:nvCxnSpPr>
          <p:cNvPr id="381" name="Google Shape;381;p26">
            <a:extLst>
              <a:ext uri="{FF2B5EF4-FFF2-40B4-BE49-F238E27FC236}">
                <a16:creationId xmlns:a16="http://schemas.microsoft.com/office/drawing/2014/main" id="{49BEED7E-1631-5906-FC7C-422270019EDD}"/>
              </a:ext>
            </a:extLst>
          </p:cNvPr>
          <p:cNvCxnSpPr/>
          <p:nvPr/>
        </p:nvCxnSpPr>
        <p:spPr>
          <a:xfrm>
            <a:off x="0" y="712788"/>
            <a:ext cx="9144000" cy="0"/>
          </a:xfrm>
          <a:prstGeom prst="straightConnector1">
            <a:avLst/>
          </a:prstGeom>
          <a:noFill/>
          <a:ln w="57150" cap="sq" cmpd="sng">
            <a:solidFill>
              <a:srgbClr val="006A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E48DD34-5EA7-3376-E67C-5794CD79BFB0}"/>
              </a:ext>
            </a:extLst>
          </p:cNvPr>
          <p:cNvSpPr txBox="1"/>
          <p:nvPr/>
        </p:nvSpPr>
        <p:spPr>
          <a:xfrm>
            <a:off x="580103" y="3719621"/>
            <a:ext cx="7895303" cy="2497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marR="0" lvl="1" indent="-4572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Char char="◆"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company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buys equipment for $10,000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a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5-year useful life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depreciates $2,000 per year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marL="685800" marR="0" lvl="1" indent="-4572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Char char="◆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After 2 years, the book value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(accounting value)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$6,000.But the equipment’s actual market value might be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$7,000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$4,000 depending on demand, condition, etc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733349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" grpId="0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7"/>
          <p:cNvSpPr txBox="1"/>
          <p:nvPr/>
        </p:nvSpPr>
        <p:spPr>
          <a:xfrm>
            <a:off x="3769959" y="2988389"/>
            <a:ext cx="1219200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</a:pP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40</a:t>
            </a:r>
            <a:endParaRPr/>
          </a:p>
        </p:txBody>
      </p:sp>
      <p:sp>
        <p:nvSpPr>
          <p:cNvPr id="387" name="Google Shape;387;p27"/>
          <p:cNvSpPr txBox="1"/>
          <p:nvPr/>
        </p:nvSpPr>
        <p:spPr>
          <a:xfrm>
            <a:off x="444566" y="879475"/>
            <a:ext cx="5727634" cy="12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6A6A"/>
              </a:buClr>
              <a:buSzPts val="2100"/>
              <a:buFont typeface="Noto Sans Symbols"/>
              <a:buNone/>
            </a:pPr>
            <a:r>
              <a:rPr lang="en-US" sz="2100" b="1">
                <a:solidFill>
                  <a:srgbClr val="006A6A"/>
                </a:solidFill>
                <a:latin typeface="Arial"/>
                <a:ea typeface="Arial"/>
                <a:cs typeface="Arial"/>
                <a:sym typeface="Arial"/>
              </a:rPr>
              <a:t>Illustration:</a:t>
            </a:r>
            <a:r>
              <a:rPr lang="en-US" sz="2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Yazici Advertising, assume that depreciation on the equipment is </a:t>
            </a:r>
            <a:r>
              <a:rPr lang="en-US" sz="21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₺</a:t>
            </a: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480 a year, or </a:t>
            </a:r>
            <a:r>
              <a:rPr lang="en-US" sz="21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₺</a:t>
            </a: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40 per month.</a:t>
            </a:r>
            <a:endParaRPr/>
          </a:p>
        </p:txBody>
      </p:sp>
      <p:sp>
        <p:nvSpPr>
          <p:cNvPr id="388" name="Google Shape;388;p27"/>
          <p:cNvSpPr txBox="1"/>
          <p:nvPr/>
        </p:nvSpPr>
        <p:spPr>
          <a:xfrm>
            <a:off x="609600" y="3635570"/>
            <a:ext cx="4876800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</a:pP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Accumulated Depreciation</a:t>
            </a:r>
            <a:endParaRPr/>
          </a:p>
        </p:txBody>
      </p:sp>
      <p:sp>
        <p:nvSpPr>
          <p:cNvPr id="389" name="Google Shape;389;p27"/>
          <p:cNvSpPr txBox="1"/>
          <p:nvPr/>
        </p:nvSpPr>
        <p:spPr>
          <a:xfrm>
            <a:off x="4797490" y="3613540"/>
            <a:ext cx="1219200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</a:pP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40</a:t>
            </a:r>
            <a:endParaRPr/>
          </a:p>
        </p:txBody>
      </p:sp>
      <p:sp>
        <p:nvSpPr>
          <p:cNvPr id="390" name="Google Shape;390;p27"/>
          <p:cNvSpPr txBox="1"/>
          <p:nvPr/>
        </p:nvSpPr>
        <p:spPr>
          <a:xfrm>
            <a:off x="653341" y="3009381"/>
            <a:ext cx="3810000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</a:pP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Depreciation Expense</a:t>
            </a:r>
            <a:endParaRPr/>
          </a:p>
        </p:txBody>
      </p:sp>
      <p:sp>
        <p:nvSpPr>
          <p:cNvPr id="391" name="Google Shape;391;p27"/>
          <p:cNvSpPr txBox="1"/>
          <p:nvPr/>
        </p:nvSpPr>
        <p:spPr>
          <a:xfrm>
            <a:off x="444566" y="2454073"/>
            <a:ext cx="1219200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</a:pP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Oct. 31</a:t>
            </a:r>
            <a:endParaRPr/>
          </a:p>
        </p:txBody>
      </p:sp>
      <p:sp>
        <p:nvSpPr>
          <p:cNvPr id="392" name="Google Shape;392;p27"/>
          <p:cNvSpPr txBox="1"/>
          <p:nvPr/>
        </p:nvSpPr>
        <p:spPr>
          <a:xfrm>
            <a:off x="474502" y="4356288"/>
            <a:ext cx="5410200" cy="86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</a:pPr>
            <a:r>
              <a:rPr lang="en-US" sz="2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Accumulated Depreciation</a:t>
            </a: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called a </a:t>
            </a:r>
            <a:r>
              <a:rPr lang="en-US" sz="21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contra asset account</a:t>
            </a: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393" name="Google Shape;393;p27"/>
          <p:cNvSpPr/>
          <p:nvPr/>
        </p:nvSpPr>
        <p:spPr>
          <a:xfrm>
            <a:off x="653341" y="5452561"/>
            <a:ext cx="4335818" cy="1051927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45700" rIns="182875" bIns="45700" anchor="ctr" anchorCtr="0">
            <a:noAutofit/>
          </a:bodyPr>
          <a:lstStyle/>
          <a:p>
            <a:pPr marL="109538" marR="0" lvl="0" indent="-109538" algn="l" rtl="0">
              <a:spcBef>
                <a:spcPts val="0"/>
              </a:spcBef>
              <a:spcAft>
                <a:spcPts val="0"/>
              </a:spcAft>
              <a:buClr>
                <a:srgbClr val="00355C"/>
              </a:buClr>
              <a:buSzPts val="1400"/>
              <a:buFont typeface="Arial"/>
              <a:buChar char="•"/>
            </a:pPr>
            <a:r>
              <a:rPr lang="en-US" sz="1400" b="1">
                <a:solidFill>
                  <a:srgbClr val="00355C"/>
                </a:solidFill>
                <a:latin typeface="Arial"/>
                <a:ea typeface="Arial"/>
                <a:cs typeface="Arial"/>
                <a:sym typeface="Arial"/>
              </a:rPr>
              <a:t>HELPFUL HINT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contra accounts have increases, decreases, and normal balances opposite to the account to which they relate.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4" name="Google Shape;39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2200" y="742681"/>
            <a:ext cx="2676526" cy="4499513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27"/>
          <p:cNvSpPr txBox="1"/>
          <p:nvPr/>
        </p:nvSpPr>
        <p:spPr>
          <a:xfrm>
            <a:off x="8305800" y="6369050"/>
            <a:ext cx="685800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 5</a:t>
            </a:r>
            <a:endParaRPr/>
          </a:p>
        </p:txBody>
      </p:sp>
      <p:sp>
        <p:nvSpPr>
          <p:cNvPr id="396" name="Google Shape;396;p27"/>
          <p:cNvSpPr txBox="1"/>
          <p:nvPr/>
        </p:nvSpPr>
        <p:spPr>
          <a:xfrm>
            <a:off x="-17106" y="-9085"/>
            <a:ext cx="9161106" cy="745568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8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PREPAID EXPENSES</a:t>
            </a:r>
            <a:endParaRPr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8"/>
          <p:cNvSpPr/>
          <p:nvPr/>
        </p:nvSpPr>
        <p:spPr>
          <a:xfrm>
            <a:off x="887104" y="6306487"/>
            <a:ext cx="2313296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Illustration 3-7</a:t>
            </a:r>
            <a:endParaRPr sz="1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Adjustment for depreciation</a:t>
            </a:r>
            <a:endParaRPr/>
          </a:p>
        </p:txBody>
      </p:sp>
      <p:pic>
        <p:nvPicPr>
          <p:cNvPr id="402" name="Google Shape;40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759" y="279369"/>
            <a:ext cx="7921641" cy="5995656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28"/>
          <p:cNvSpPr txBox="1"/>
          <p:nvPr/>
        </p:nvSpPr>
        <p:spPr>
          <a:xfrm>
            <a:off x="8305800" y="6369050"/>
            <a:ext cx="685800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 5</a:t>
            </a:r>
            <a:endParaRPr/>
          </a:p>
        </p:txBody>
      </p:sp>
    </p:spTree>
  </p:cSld>
  <p:clrMapOvr>
    <a:masterClrMapping/>
  </p:clrMapOvr>
  <p:transition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9"/>
          <p:cNvSpPr txBox="1"/>
          <p:nvPr/>
        </p:nvSpPr>
        <p:spPr>
          <a:xfrm>
            <a:off x="914400" y="6234752"/>
            <a:ext cx="5562600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Illustration 3-8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Statement of financial position presentation of accumulated depreciation</a:t>
            </a:r>
            <a:endParaRPr sz="12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9"/>
          <p:cNvSpPr txBox="1"/>
          <p:nvPr/>
        </p:nvSpPr>
        <p:spPr>
          <a:xfrm>
            <a:off x="457200" y="958659"/>
            <a:ext cx="7924800" cy="3551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80"/>
              <a:buFont typeface="Noto Sans Symbols"/>
              <a:buNone/>
            </a:pPr>
            <a:r>
              <a:rPr lang="en-US" sz="2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Statement Presentation</a:t>
            </a:r>
            <a:endParaRPr sz="2600" b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457200" algn="just" rtl="0">
              <a:lnSpc>
                <a:spcPct val="125000"/>
              </a:lnSpc>
              <a:spcBef>
                <a:spcPts val="900"/>
              </a:spcBef>
              <a:spcAft>
                <a:spcPts val="0"/>
              </a:spcAft>
              <a:buClr>
                <a:srgbClr val="CC0000"/>
              </a:buClr>
              <a:buSzPts val="1680"/>
              <a:buFont typeface="Noto Sans Symbols"/>
              <a:buChar char="◆"/>
            </a:pPr>
            <a:r>
              <a:rPr lang="en-US" sz="2100" b="1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Accumulated </a:t>
            </a:r>
            <a:r>
              <a:rPr lang="en-US" sz="2200" b="1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Depreciation 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a 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contra asset account 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(credit). </a:t>
            </a:r>
            <a:endParaRPr dirty="0"/>
          </a:p>
          <a:p>
            <a:pPr marL="685800" marR="0" lvl="1" indent="-457200" algn="just" rtl="0">
              <a:lnSpc>
                <a:spcPct val="125000"/>
              </a:lnSpc>
              <a:spcBef>
                <a:spcPts val="900"/>
              </a:spcBef>
              <a:spcAft>
                <a:spcPts val="0"/>
              </a:spcAft>
              <a:buClr>
                <a:srgbClr val="CC0000"/>
              </a:buClr>
              <a:buSzPts val="1760"/>
              <a:buFont typeface="Noto Sans Symbols"/>
              <a:buChar char="◆"/>
            </a:pPr>
            <a:r>
              <a:rPr lang="en-US" sz="2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Appears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just after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account it offsets (Equipment) on the balance sheet. </a:t>
            </a:r>
            <a:endParaRPr dirty="0"/>
          </a:p>
          <a:p>
            <a:pPr marL="685800" marR="0" lvl="1" indent="-457200" algn="just" rtl="0">
              <a:lnSpc>
                <a:spcPct val="125000"/>
              </a:lnSpc>
              <a:spcBef>
                <a:spcPts val="900"/>
              </a:spcBef>
              <a:spcAft>
                <a:spcPts val="0"/>
              </a:spcAft>
              <a:buClr>
                <a:srgbClr val="CC0000"/>
              </a:buClr>
              <a:buSzPts val="1760"/>
              <a:buFont typeface="Noto Sans Symbols"/>
              <a:buChar char="◆"/>
            </a:pPr>
            <a:r>
              <a:rPr lang="en-US" sz="2200" b="1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Book value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the difference between the cost of any depreciable asset and its accumulated depreciation.</a:t>
            </a:r>
            <a:endParaRPr dirty="0"/>
          </a:p>
        </p:txBody>
      </p:sp>
      <p:pic>
        <p:nvPicPr>
          <p:cNvPr id="410" name="Google Shape;41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821" y="4577149"/>
            <a:ext cx="8514358" cy="1405010"/>
          </a:xfrm>
          <a:prstGeom prst="rect">
            <a:avLst/>
          </a:prstGeom>
          <a:noFill/>
          <a:ln w="19050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411" name="Google Shape;411;p29"/>
          <p:cNvSpPr txBox="1"/>
          <p:nvPr/>
        </p:nvSpPr>
        <p:spPr>
          <a:xfrm>
            <a:off x="-31102" y="-21227"/>
            <a:ext cx="9161106" cy="745568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8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PREPAID EXPENSES</a:t>
            </a:r>
            <a:endParaRPr/>
          </a:p>
        </p:txBody>
      </p:sp>
    </p:spTree>
  </p:cSld>
  <p:clrMapOvr>
    <a:masterClrMapping/>
  </p:clrMapOvr>
  <p:transition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1576388"/>
            <a:ext cx="8534400" cy="2233612"/>
          </a:xfrm>
          <a:prstGeom prst="rect">
            <a:avLst/>
          </a:prstGeom>
          <a:noFill/>
          <a:ln w="19050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417" name="Google Shape;417;p30"/>
          <p:cNvSpPr/>
          <p:nvPr/>
        </p:nvSpPr>
        <p:spPr>
          <a:xfrm>
            <a:off x="228600" y="3872552"/>
            <a:ext cx="4572000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Illustration 3-9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Accounting for prepaid expenses</a:t>
            </a:r>
            <a:endParaRPr/>
          </a:p>
        </p:txBody>
      </p:sp>
      <p:sp>
        <p:nvSpPr>
          <p:cNvPr id="418" name="Google Shape;418;p30"/>
          <p:cNvSpPr txBox="1"/>
          <p:nvPr/>
        </p:nvSpPr>
        <p:spPr>
          <a:xfrm>
            <a:off x="8305800" y="6369050"/>
            <a:ext cx="685800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 5</a:t>
            </a:r>
            <a:endParaRPr/>
          </a:p>
        </p:txBody>
      </p:sp>
      <p:sp>
        <p:nvSpPr>
          <p:cNvPr id="419" name="Google Shape;419;p30"/>
          <p:cNvSpPr txBox="1"/>
          <p:nvPr/>
        </p:nvSpPr>
        <p:spPr>
          <a:xfrm>
            <a:off x="-17106" y="-37322"/>
            <a:ext cx="9161106" cy="745568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8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PREPAID EXPENSES</a:t>
            </a:r>
            <a:endParaRPr/>
          </a:p>
        </p:txBody>
      </p:sp>
    </p:spTree>
  </p:cSld>
  <p:clrMapOvr>
    <a:masterClrMapping/>
  </p:clrMapOvr>
  <p:transition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1"/>
          <p:cNvSpPr txBox="1">
            <a:spLocks noGrp="1"/>
          </p:cNvSpPr>
          <p:nvPr>
            <p:ph type="body" idx="4294967295"/>
          </p:nvPr>
        </p:nvSpPr>
        <p:spPr>
          <a:xfrm>
            <a:off x="510851" y="1084296"/>
            <a:ext cx="8077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550" tIns="46025" rIns="182550" bIns="460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6666"/>
              </a:buClr>
              <a:buSzPts val="2400"/>
              <a:buFont typeface="Arial"/>
              <a:buNone/>
            </a:pPr>
            <a:r>
              <a:rPr lang="en-US" sz="2400" b="0">
                <a:latin typeface="Arial"/>
                <a:ea typeface="Arial"/>
                <a:cs typeface="Arial"/>
                <a:sym typeface="Arial"/>
              </a:rPr>
              <a:t>Receipt of cash that is recorded as a liability because the service has not been performed.</a:t>
            </a:r>
            <a:endParaRPr/>
          </a:p>
        </p:txBody>
      </p:sp>
      <p:sp>
        <p:nvSpPr>
          <p:cNvPr id="425" name="Google Shape;425;p31"/>
          <p:cNvSpPr/>
          <p:nvPr/>
        </p:nvSpPr>
        <p:spPr>
          <a:xfrm>
            <a:off x="838200" y="3951288"/>
            <a:ext cx="2743200" cy="86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1" indent="-457200" algn="l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80"/>
              <a:buFont typeface="Noto Sans Symbols"/>
              <a:buChar char="◆"/>
            </a:pPr>
            <a:r>
              <a:rPr lang="en-US"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Rent</a:t>
            </a:r>
            <a:endParaRPr/>
          </a:p>
          <a:p>
            <a:pPr marL="571500" marR="0" lvl="1" indent="-457200" algn="l" rtl="0">
              <a:spcBef>
                <a:spcPts val="840"/>
              </a:spcBef>
              <a:spcAft>
                <a:spcPts val="0"/>
              </a:spcAft>
              <a:buClr>
                <a:srgbClr val="CC0000"/>
              </a:buClr>
              <a:buSzPts val="1680"/>
              <a:buFont typeface="Noto Sans Symbols"/>
              <a:buChar char="◆"/>
            </a:pPr>
            <a:r>
              <a:rPr lang="en-US"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Airline tickets</a:t>
            </a:r>
            <a:endParaRPr/>
          </a:p>
        </p:txBody>
      </p:sp>
      <p:sp>
        <p:nvSpPr>
          <p:cNvPr id="426" name="Google Shape;426;p31"/>
          <p:cNvSpPr/>
          <p:nvPr/>
        </p:nvSpPr>
        <p:spPr>
          <a:xfrm>
            <a:off x="3886200" y="3930650"/>
            <a:ext cx="4800600" cy="86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1" indent="-457200" algn="l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80"/>
              <a:buFont typeface="Noto Sans Symbols"/>
              <a:buChar char="◆"/>
            </a:pPr>
            <a:r>
              <a:rPr lang="en-US"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Magazine subscriptions</a:t>
            </a:r>
            <a:endParaRPr/>
          </a:p>
          <a:p>
            <a:pPr marL="571500" marR="0" lvl="1" indent="-457200" algn="l" rtl="0">
              <a:spcBef>
                <a:spcPts val="840"/>
              </a:spcBef>
              <a:spcAft>
                <a:spcPts val="0"/>
              </a:spcAft>
              <a:buClr>
                <a:srgbClr val="CC0000"/>
              </a:buClr>
              <a:buSzPts val="1680"/>
              <a:buFont typeface="Noto Sans Symbols"/>
              <a:buChar char="◆"/>
            </a:pPr>
            <a:r>
              <a:rPr lang="en-US"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Customer deposits</a:t>
            </a:r>
            <a:endParaRPr/>
          </a:p>
        </p:txBody>
      </p:sp>
      <p:sp>
        <p:nvSpPr>
          <p:cNvPr id="427" name="Google Shape;427;p31"/>
          <p:cNvSpPr/>
          <p:nvPr/>
        </p:nvSpPr>
        <p:spPr>
          <a:xfrm>
            <a:off x="609600" y="3429000"/>
            <a:ext cx="6324600" cy="427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60"/>
              <a:buFont typeface="Noto Sans Symbols"/>
              <a:buNone/>
            </a:pPr>
            <a:r>
              <a:rPr lang="en-US" sz="22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Unearned revenues often occur in regard to:</a:t>
            </a:r>
            <a:endParaRPr/>
          </a:p>
        </p:txBody>
      </p:sp>
      <p:sp>
        <p:nvSpPr>
          <p:cNvPr id="428" name="Google Shape;428;p31"/>
          <p:cNvSpPr txBox="1"/>
          <p:nvPr/>
        </p:nvSpPr>
        <p:spPr>
          <a:xfrm>
            <a:off x="990600" y="2544763"/>
            <a:ext cx="2438400" cy="492443"/>
          </a:xfrm>
          <a:prstGeom prst="rect">
            <a:avLst/>
          </a:prstGeom>
          <a:solidFill>
            <a:srgbClr val="FFFF99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91425" anchor="t" anchorCtr="0">
            <a:spAutoFit/>
          </a:bodyPr>
          <a:lstStyle/>
          <a:p>
            <a:pPr marL="457200" marR="0" lvl="0" indent="-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Cash Receipt</a:t>
            </a:r>
            <a:endParaRPr/>
          </a:p>
        </p:txBody>
      </p:sp>
      <p:sp>
        <p:nvSpPr>
          <p:cNvPr id="429" name="Google Shape;429;p31"/>
          <p:cNvSpPr txBox="1"/>
          <p:nvPr/>
        </p:nvSpPr>
        <p:spPr>
          <a:xfrm>
            <a:off x="5094288" y="2544763"/>
            <a:ext cx="3135312" cy="492443"/>
          </a:xfrm>
          <a:prstGeom prst="rect">
            <a:avLst/>
          </a:prstGeom>
          <a:solidFill>
            <a:srgbClr val="FFFF99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91425" anchor="t" anchorCtr="0">
            <a:spAutoFit/>
          </a:bodyPr>
          <a:lstStyle/>
          <a:p>
            <a:pPr marL="457200" marR="0" lvl="0" indent="-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Revenue Recorded</a:t>
            </a:r>
            <a:endParaRPr/>
          </a:p>
        </p:txBody>
      </p:sp>
      <p:sp>
        <p:nvSpPr>
          <p:cNvPr id="430" name="Google Shape;430;p31"/>
          <p:cNvSpPr txBox="1"/>
          <p:nvPr/>
        </p:nvSpPr>
        <p:spPr>
          <a:xfrm>
            <a:off x="3200400" y="2578608"/>
            <a:ext cx="2133600" cy="442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BEFORE</a:t>
            </a:r>
            <a:endParaRPr/>
          </a:p>
        </p:txBody>
      </p:sp>
      <p:sp>
        <p:nvSpPr>
          <p:cNvPr id="431" name="Google Shape;431;p31"/>
          <p:cNvSpPr txBox="1"/>
          <p:nvPr/>
        </p:nvSpPr>
        <p:spPr>
          <a:xfrm>
            <a:off x="8305800" y="6369050"/>
            <a:ext cx="685800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 5</a:t>
            </a:r>
            <a:endParaRPr/>
          </a:p>
        </p:txBody>
      </p:sp>
      <p:sp>
        <p:nvSpPr>
          <p:cNvPr id="432" name="Google Shape;432;p31"/>
          <p:cNvSpPr txBox="1"/>
          <p:nvPr/>
        </p:nvSpPr>
        <p:spPr>
          <a:xfrm>
            <a:off x="-31102" y="-21227"/>
            <a:ext cx="9175102" cy="723181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8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UNEARNED REVENUES</a:t>
            </a:r>
            <a:endParaRPr/>
          </a:p>
        </p:txBody>
      </p:sp>
      <p:cxnSp>
        <p:nvCxnSpPr>
          <p:cNvPr id="433" name="Google Shape;433;p31"/>
          <p:cNvCxnSpPr/>
          <p:nvPr/>
        </p:nvCxnSpPr>
        <p:spPr>
          <a:xfrm>
            <a:off x="0" y="838200"/>
            <a:ext cx="9144000" cy="0"/>
          </a:xfrm>
          <a:prstGeom prst="straightConnector1">
            <a:avLst/>
          </a:prstGeom>
          <a:noFill/>
          <a:ln w="57150" cap="sq" cmpd="sng">
            <a:solidFill>
              <a:srgbClr val="006A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4" name="Google Shape;434;p31"/>
          <p:cNvSpPr txBox="1"/>
          <p:nvPr/>
        </p:nvSpPr>
        <p:spPr>
          <a:xfrm>
            <a:off x="-17106" y="6324603"/>
            <a:ext cx="9161106" cy="533398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8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3388201"/>
            <a:ext cx="6787169" cy="2631599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2"/>
          <p:cNvSpPr/>
          <p:nvPr/>
        </p:nvSpPr>
        <p:spPr>
          <a:xfrm>
            <a:off x="7467600" y="3657600"/>
            <a:ext cx="1524000" cy="8309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Illustration 3-10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Adjusting entries for unearned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revenues</a:t>
            </a:r>
            <a:endParaRPr sz="12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32"/>
          <p:cNvSpPr txBox="1"/>
          <p:nvPr/>
        </p:nvSpPr>
        <p:spPr>
          <a:xfrm>
            <a:off x="609600" y="1030604"/>
            <a:ext cx="7848600" cy="2273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85800" marR="0" lvl="1" indent="-45720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80"/>
              <a:buFont typeface="Noto Sans Symbols"/>
              <a:buChar char="◆"/>
            </a:pPr>
            <a:r>
              <a:rPr lang="en-US"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Adjusting entry is made to </a:t>
            </a:r>
            <a:r>
              <a:rPr lang="en-US"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record the revenue</a:t>
            </a:r>
            <a:r>
              <a:rPr lang="en-US"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services performed during the period and to show the liability that remains at the end of the accounting period.</a:t>
            </a:r>
            <a:endParaRPr/>
          </a:p>
          <a:p>
            <a:pPr marL="685800" marR="0" lvl="1" indent="-457200" algn="just" rtl="0">
              <a:lnSpc>
                <a:spcPct val="125000"/>
              </a:lnSpc>
              <a:spcBef>
                <a:spcPts val="1050"/>
              </a:spcBef>
              <a:spcAft>
                <a:spcPts val="0"/>
              </a:spcAft>
              <a:buClr>
                <a:srgbClr val="CC0000"/>
              </a:buClr>
              <a:buSzPts val="1680"/>
              <a:buFont typeface="Noto Sans Symbols"/>
              <a:buChar char="◆"/>
            </a:pPr>
            <a:r>
              <a:rPr lang="en-US"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Results in a </a:t>
            </a:r>
            <a:r>
              <a:rPr lang="en-US"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decrease</a:t>
            </a:r>
            <a:r>
              <a:rPr lang="en-US"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(debit) to a </a:t>
            </a:r>
            <a:r>
              <a:rPr lang="en-US"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liability account</a:t>
            </a:r>
            <a:r>
              <a:rPr lang="en-US"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an </a:t>
            </a:r>
            <a:r>
              <a:rPr lang="en-US"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increase</a:t>
            </a:r>
            <a:r>
              <a:rPr lang="en-US"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(credit) to a </a:t>
            </a:r>
            <a:r>
              <a:rPr lang="en-US"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revenue account</a:t>
            </a:r>
            <a:r>
              <a:rPr lang="en-US"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442" name="Google Shape;442;p32"/>
          <p:cNvSpPr txBox="1"/>
          <p:nvPr/>
        </p:nvSpPr>
        <p:spPr>
          <a:xfrm>
            <a:off x="8305800" y="6369050"/>
            <a:ext cx="685800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 5</a:t>
            </a:r>
            <a:endParaRPr/>
          </a:p>
        </p:txBody>
      </p:sp>
      <p:sp>
        <p:nvSpPr>
          <p:cNvPr id="443" name="Google Shape;443;p32"/>
          <p:cNvSpPr txBox="1"/>
          <p:nvPr/>
        </p:nvSpPr>
        <p:spPr>
          <a:xfrm>
            <a:off x="-31102" y="-21227"/>
            <a:ext cx="9175102" cy="723181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8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UNEARNED REVENUES</a:t>
            </a:r>
            <a:endParaRPr/>
          </a:p>
        </p:txBody>
      </p:sp>
      <p:cxnSp>
        <p:nvCxnSpPr>
          <p:cNvPr id="444" name="Google Shape;444;p32"/>
          <p:cNvCxnSpPr/>
          <p:nvPr/>
        </p:nvCxnSpPr>
        <p:spPr>
          <a:xfrm>
            <a:off x="0" y="838200"/>
            <a:ext cx="9144000" cy="0"/>
          </a:xfrm>
          <a:prstGeom prst="straightConnector1">
            <a:avLst/>
          </a:prstGeom>
          <a:noFill/>
          <a:ln w="57150" cap="sq" cmpd="sng">
            <a:solidFill>
              <a:srgbClr val="006A6A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3"/>
          <p:cNvSpPr txBox="1"/>
          <p:nvPr/>
        </p:nvSpPr>
        <p:spPr>
          <a:xfrm>
            <a:off x="533400" y="1208171"/>
            <a:ext cx="7924800" cy="211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</a:pPr>
            <a:r>
              <a:rPr lang="en-US" sz="2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Illustration: </a:t>
            </a:r>
            <a:r>
              <a:rPr lang="en-US" sz="21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Yazici Advertising Inc. received </a:t>
            </a:r>
            <a:r>
              <a:rPr lang="en-US" sz="21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₺</a:t>
            </a:r>
            <a:r>
              <a:rPr lang="en-US" sz="21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1,200 on October 2 from R. Knox for advertising services expected to be completed by December 31.  Unearned Service Revenue shows a balance of </a:t>
            </a:r>
            <a:r>
              <a:rPr lang="en-US" sz="21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₺</a:t>
            </a:r>
            <a:r>
              <a:rPr lang="en-US" sz="21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1,200 in the October 31 trial balance. Analysis reveals that the company performed </a:t>
            </a:r>
            <a:r>
              <a:rPr lang="en-US" sz="21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₺</a:t>
            </a:r>
            <a:r>
              <a:rPr lang="en-US" sz="21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400 of services in October.</a:t>
            </a:r>
            <a:endParaRPr dirty="0"/>
          </a:p>
        </p:txBody>
      </p:sp>
      <p:sp>
        <p:nvSpPr>
          <p:cNvPr id="450" name="Google Shape;450;p33"/>
          <p:cNvSpPr txBox="1"/>
          <p:nvPr/>
        </p:nvSpPr>
        <p:spPr>
          <a:xfrm>
            <a:off x="1981200" y="4192588"/>
            <a:ext cx="3505200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</a:pP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Service Revenue</a:t>
            </a:r>
            <a:endParaRPr/>
          </a:p>
        </p:txBody>
      </p:sp>
      <p:sp>
        <p:nvSpPr>
          <p:cNvPr id="451" name="Google Shape;451;p33"/>
          <p:cNvSpPr txBox="1"/>
          <p:nvPr/>
        </p:nvSpPr>
        <p:spPr>
          <a:xfrm>
            <a:off x="6934200" y="4192588"/>
            <a:ext cx="1219200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</a:pP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400</a:t>
            </a:r>
            <a:endParaRPr/>
          </a:p>
        </p:txBody>
      </p:sp>
      <p:sp>
        <p:nvSpPr>
          <p:cNvPr id="452" name="Google Shape;452;p33"/>
          <p:cNvSpPr txBox="1"/>
          <p:nvPr/>
        </p:nvSpPr>
        <p:spPr>
          <a:xfrm>
            <a:off x="1981200" y="3733800"/>
            <a:ext cx="3810000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</a:pP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Unearned Service Revenue</a:t>
            </a:r>
            <a:endParaRPr/>
          </a:p>
        </p:txBody>
      </p:sp>
      <p:sp>
        <p:nvSpPr>
          <p:cNvPr id="453" name="Google Shape;453;p33"/>
          <p:cNvSpPr txBox="1"/>
          <p:nvPr/>
        </p:nvSpPr>
        <p:spPr>
          <a:xfrm>
            <a:off x="5943600" y="3733800"/>
            <a:ext cx="1219200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</a:pP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400</a:t>
            </a:r>
            <a:endParaRPr/>
          </a:p>
        </p:txBody>
      </p:sp>
      <p:sp>
        <p:nvSpPr>
          <p:cNvPr id="454" name="Google Shape;454;p33"/>
          <p:cNvSpPr txBox="1"/>
          <p:nvPr/>
        </p:nvSpPr>
        <p:spPr>
          <a:xfrm>
            <a:off x="609600" y="3733800"/>
            <a:ext cx="1219200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</a:pP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Oct. 31</a:t>
            </a:r>
            <a:endParaRPr/>
          </a:p>
        </p:txBody>
      </p:sp>
      <p:sp>
        <p:nvSpPr>
          <p:cNvPr id="455" name="Google Shape;455;p33"/>
          <p:cNvSpPr txBox="1"/>
          <p:nvPr/>
        </p:nvSpPr>
        <p:spPr>
          <a:xfrm>
            <a:off x="8305800" y="6369050"/>
            <a:ext cx="685800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 5</a:t>
            </a:r>
            <a:endParaRPr/>
          </a:p>
        </p:txBody>
      </p:sp>
      <p:sp>
        <p:nvSpPr>
          <p:cNvPr id="456" name="Google Shape;456;p33"/>
          <p:cNvSpPr txBox="1"/>
          <p:nvPr/>
        </p:nvSpPr>
        <p:spPr>
          <a:xfrm>
            <a:off x="-31102" y="-21227"/>
            <a:ext cx="9175102" cy="723181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8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UNEARNED REVENUES</a:t>
            </a:r>
            <a:endParaRPr/>
          </a:p>
        </p:txBody>
      </p:sp>
      <p:cxnSp>
        <p:nvCxnSpPr>
          <p:cNvPr id="457" name="Google Shape;457;p33"/>
          <p:cNvCxnSpPr/>
          <p:nvPr/>
        </p:nvCxnSpPr>
        <p:spPr>
          <a:xfrm>
            <a:off x="0" y="838200"/>
            <a:ext cx="9144000" cy="0"/>
          </a:xfrm>
          <a:prstGeom prst="straightConnector1">
            <a:avLst/>
          </a:prstGeom>
          <a:noFill/>
          <a:ln w="57150" cap="sq" cmpd="sng">
            <a:solidFill>
              <a:srgbClr val="006A6A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"/>
          <p:cNvSpPr txBox="1"/>
          <p:nvPr/>
        </p:nvSpPr>
        <p:spPr>
          <a:xfrm>
            <a:off x="548480" y="4630561"/>
            <a:ext cx="7985913" cy="132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Char char="◆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Generally, a month, a quarter, or a year.</a:t>
            </a: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Char char="◆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 Period Assumption also known as the “</a:t>
            </a:r>
            <a:r>
              <a:rPr lang="en-US" sz="20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Periodicity Assumption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  <p:sp>
        <p:nvSpPr>
          <p:cNvPr id="96" name="Google Shape;96;p4"/>
          <p:cNvSpPr txBox="1"/>
          <p:nvPr/>
        </p:nvSpPr>
        <p:spPr>
          <a:xfrm>
            <a:off x="685801" y="1058735"/>
            <a:ext cx="7622915" cy="1327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6A6A"/>
              </a:buClr>
              <a:buSzPts val="1840"/>
              <a:buFont typeface="Noto Sans Symbols"/>
              <a:buChar char="✔"/>
            </a:pPr>
            <a:r>
              <a:rPr lang="en-US" sz="2300" b="1" i="0" u="none" strike="noStrike" cap="none">
                <a:solidFill>
                  <a:srgbClr val="006A6A"/>
                </a:solidFill>
                <a:latin typeface="Arial"/>
                <a:ea typeface="Arial"/>
                <a:cs typeface="Arial"/>
                <a:sym typeface="Arial"/>
              </a:rPr>
              <a:t>Accountants divide the economic life of a business into artificial time periods  (Time Period Assumption).</a:t>
            </a:r>
            <a:endParaRPr/>
          </a:p>
        </p:txBody>
      </p:sp>
      <p:sp>
        <p:nvSpPr>
          <p:cNvPr id="97" name="Google Shape;97;p4"/>
          <p:cNvSpPr/>
          <p:nvPr/>
        </p:nvSpPr>
        <p:spPr>
          <a:xfrm>
            <a:off x="792163" y="3251200"/>
            <a:ext cx="7285037" cy="4763"/>
          </a:xfrm>
          <a:custGeom>
            <a:avLst/>
            <a:gdLst/>
            <a:ahLst/>
            <a:cxnLst/>
            <a:rect l="l" t="t" r="r" b="b"/>
            <a:pathLst>
              <a:path w="4589" h="3" extrusionOk="0">
                <a:moveTo>
                  <a:pt x="0" y="0"/>
                </a:moveTo>
                <a:lnTo>
                  <a:pt x="4589" y="3"/>
                </a:lnTo>
              </a:path>
            </a:pathLst>
          </a:custGeom>
          <a:noFill/>
          <a:ln w="508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" name="Google Shape;98;p4"/>
          <p:cNvCxnSpPr/>
          <p:nvPr/>
        </p:nvCxnSpPr>
        <p:spPr>
          <a:xfrm>
            <a:off x="766763" y="3124200"/>
            <a:ext cx="0" cy="25400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99;p4"/>
          <p:cNvCxnSpPr/>
          <p:nvPr/>
        </p:nvCxnSpPr>
        <p:spPr>
          <a:xfrm>
            <a:off x="1905000" y="3124200"/>
            <a:ext cx="0" cy="25400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Google Shape;100;p4"/>
          <p:cNvSpPr/>
          <p:nvPr/>
        </p:nvSpPr>
        <p:spPr>
          <a:xfrm>
            <a:off x="828675" y="3263900"/>
            <a:ext cx="92392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Jan.</a:t>
            </a:r>
            <a:endParaRPr/>
          </a:p>
        </p:txBody>
      </p:sp>
      <p:sp>
        <p:nvSpPr>
          <p:cNvPr id="101" name="Google Shape;101;p4"/>
          <p:cNvSpPr/>
          <p:nvPr/>
        </p:nvSpPr>
        <p:spPr>
          <a:xfrm>
            <a:off x="2047875" y="3263900"/>
            <a:ext cx="77152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Feb.</a:t>
            </a:r>
            <a:endParaRPr/>
          </a:p>
        </p:txBody>
      </p:sp>
      <p:sp>
        <p:nvSpPr>
          <p:cNvPr id="102" name="Google Shape;102;p4"/>
          <p:cNvSpPr/>
          <p:nvPr/>
        </p:nvSpPr>
        <p:spPr>
          <a:xfrm>
            <a:off x="3190875" y="3263900"/>
            <a:ext cx="77152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Mar.</a:t>
            </a:r>
            <a:endParaRPr/>
          </a:p>
        </p:txBody>
      </p:sp>
      <p:sp>
        <p:nvSpPr>
          <p:cNvPr id="103" name="Google Shape;103;p4"/>
          <p:cNvSpPr/>
          <p:nvPr/>
        </p:nvSpPr>
        <p:spPr>
          <a:xfrm>
            <a:off x="4333875" y="3263900"/>
            <a:ext cx="77152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Apr.</a:t>
            </a:r>
            <a:endParaRPr/>
          </a:p>
        </p:txBody>
      </p:sp>
      <p:cxnSp>
        <p:nvCxnSpPr>
          <p:cNvPr id="104" name="Google Shape;104;p4"/>
          <p:cNvCxnSpPr/>
          <p:nvPr/>
        </p:nvCxnSpPr>
        <p:spPr>
          <a:xfrm>
            <a:off x="5324475" y="3124200"/>
            <a:ext cx="0" cy="25400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4"/>
          <p:cNvSpPr/>
          <p:nvPr/>
        </p:nvSpPr>
        <p:spPr>
          <a:xfrm>
            <a:off x="7153275" y="3263900"/>
            <a:ext cx="77152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Dec.</a:t>
            </a:r>
            <a:endParaRPr/>
          </a:p>
        </p:txBody>
      </p:sp>
      <p:cxnSp>
        <p:nvCxnSpPr>
          <p:cNvPr id="106" name="Google Shape;106;p4"/>
          <p:cNvCxnSpPr/>
          <p:nvPr/>
        </p:nvCxnSpPr>
        <p:spPr>
          <a:xfrm>
            <a:off x="8067675" y="3124200"/>
            <a:ext cx="0" cy="25400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" name="Google Shape;107;p4"/>
          <p:cNvSpPr/>
          <p:nvPr/>
        </p:nvSpPr>
        <p:spPr>
          <a:xfrm>
            <a:off x="5562600" y="3124200"/>
            <a:ext cx="1143000" cy="30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. . . .</a:t>
            </a:r>
            <a:endParaRPr/>
          </a:p>
        </p:txBody>
      </p:sp>
      <p:cxnSp>
        <p:nvCxnSpPr>
          <p:cNvPr id="108" name="Google Shape;108;p4"/>
          <p:cNvCxnSpPr/>
          <p:nvPr/>
        </p:nvCxnSpPr>
        <p:spPr>
          <a:xfrm>
            <a:off x="3048000" y="3124200"/>
            <a:ext cx="0" cy="25400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" name="Google Shape;109;p4"/>
          <p:cNvCxnSpPr/>
          <p:nvPr/>
        </p:nvCxnSpPr>
        <p:spPr>
          <a:xfrm>
            <a:off x="4191000" y="3124200"/>
            <a:ext cx="0" cy="25400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4"/>
          <p:cNvCxnSpPr/>
          <p:nvPr/>
        </p:nvCxnSpPr>
        <p:spPr>
          <a:xfrm>
            <a:off x="6934200" y="3124200"/>
            <a:ext cx="0" cy="25400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Google Shape;111;p4"/>
          <p:cNvSpPr/>
          <p:nvPr/>
        </p:nvSpPr>
        <p:spPr>
          <a:xfrm rot="-5400000">
            <a:off x="1143000" y="3200400"/>
            <a:ext cx="381000" cy="1143000"/>
          </a:xfrm>
          <a:prstGeom prst="leftBrace">
            <a:avLst>
              <a:gd name="adj1" fmla="val 25000"/>
              <a:gd name="adj2" fmla="val 50000"/>
            </a:avLst>
          </a:prstGeom>
          <a:noFill/>
          <a:ln w="28575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"/>
          <p:cNvSpPr txBox="1"/>
          <p:nvPr/>
        </p:nvSpPr>
        <p:spPr>
          <a:xfrm>
            <a:off x="789898" y="3581400"/>
            <a:ext cx="1087204" cy="13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4"/>
          <p:cNvSpPr/>
          <p:nvPr/>
        </p:nvSpPr>
        <p:spPr>
          <a:xfrm rot="-5400000">
            <a:off x="2286000" y="2362200"/>
            <a:ext cx="381000" cy="3429000"/>
          </a:xfrm>
          <a:prstGeom prst="leftBrace">
            <a:avLst>
              <a:gd name="adj1" fmla="val 75000"/>
              <a:gd name="adj2" fmla="val 50000"/>
            </a:avLst>
          </a:prstGeom>
          <a:noFill/>
          <a:ln w="28575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"/>
          <p:cNvSpPr txBox="1"/>
          <p:nvPr/>
        </p:nvSpPr>
        <p:spPr>
          <a:xfrm>
            <a:off x="845694" y="3886200"/>
            <a:ext cx="3261612" cy="13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4"/>
          <p:cNvSpPr/>
          <p:nvPr/>
        </p:nvSpPr>
        <p:spPr>
          <a:xfrm rot="-5400000">
            <a:off x="4229100" y="723900"/>
            <a:ext cx="381000" cy="7315200"/>
          </a:xfrm>
          <a:prstGeom prst="leftBrace">
            <a:avLst>
              <a:gd name="adj1" fmla="val 160000"/>
              <a:gd name="adj2" fmla="val 50000"/>
            </a:avLst>
          </a:prstGeom>
          <a:noFill/>
          <a:ln w="28575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"/>
          <p:cNvSpPr txBox="1"/>
          <p:nvPr/>
        </p:nvSpPr>
        <p:spPr>
          <a:xfrm>
            <a:off x="940548" y="4191000"/>
            <a:ext cx="6958105" cy="13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4"/>
          <p:cNvSpPr txBox="1"/>
          <p:nvPr/>
        </p:nvSpPr>
        <p:spPr>
          <a:xfrm>
            <a:off x="0" y="1"/>
            <a:ext cx="9144000" cy="758600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8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Timing Issues</a:t>
            </a:r>
            <a:endParaRPr/>
          </a:p>
        </p:txBody>
      </p:sp>
      <p:cxnSp>
        <p:nvCxnSpPr>
          <p:cNvPr id="118" name="Google Shape;118;p4"/>
          <p:cNvCxnSpPr/>
          <p:nvPr/>
        </p:nvCxnSpPr>
        <p:spPr>
          <a:xfrm>
            <a:off x="0" y="6369050"/>
            <a:ext cx="9144000" cy="0"/>
          </a:xfrm>
          <a:prstGeom prst="straightConnector1">
            <a:avLst/>
          </a:prstGeom>
          <a:noFill/>
          <a:ln w="57150" cap="sq" cmpd="sng">
            <a:solidFill>
              <a:srgbClr val="006A6A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9" name="Google Shape;119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96" y="84046"/>
            <a:ext cx="647700" cy="590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80180" y="24431"/>
            <a:ext cx="604824" cy="75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4"/>
          <p:cNvSpPr/>
          <p:nvPr/>
        </p:nvSpPr>
        <p:spPr>
          <a:xfrm>
            <a:off x="341184" y="5570560"/>
            <a:ext cx="3316416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Illustration 3-11</a:t>
            </a:r>
            <a:endParaRPr sz="1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Service revenue accounts after adjustment</a:t>
            </a:r>
            <a:endParaRPr/>
          </a:p>
        </p:txBody>
      </p:sp>
      <p:pic>
        <p:nvPicPr>
          <p:cNvPr id="463" name="Google Shape;463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277504"/>
            <a:ext cx="8322187" cy="5285096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34"/>
          <p:cNvSpPr txBox="1"/>
          <p:nvPr/>
        </p:nvSpPr>
        <p:spPr>
          <a:xfrm>
            <a:off x="8305800" y="6369050"/>
            <a:ext cx="685800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 5</a:t>
            </a:r>
            <a:endParaRPr/>
          </a:p>
        </p:txBody>
      </p:sp>
    </p:spTree>
  </p:cSld>
  <p:clrMapOvr>
    <a:masterClrMapping/>
  </p:clrMapOvr>
  <p:transition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9" name="Google Shape;469;p35"/>
          <p:cNvCxnSpPr/>
          <p:nvPr/>
        </p:nvCxnSpPr>
        <p:spPr>
          <a:xfrm>
            <a:off x="304800" y="990600"/>
            <a:ext cx="8534400" cy="0"/>
          </a:xfrm>
          <a:prstGeom prst="straightConnector1">
            <a:avLst/>
          </a:prstGeom>
          <a:noFill/>
          <a:ln w="5715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0" name="Google Shape;470;p35"/>
          <p:cNvSpPr/>
          <p:nvPr/>
        </p:nvSpPr>
        <p:spPr>
          <a:xfrm>
            <a:off x="609600" y="304800"/>
            <a:ext cx="8229600" cy="560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UNEARNED REVENUES</a:t>
            </a:r>
            <a:endParaRPr/>
          </a:p>
        </p:txBody>
      </p:sp>
      <p:pic>
        <p:nvPicPr>
          <p:cNvPr id="471" name="Google Shape;471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1572904"/>
            <a:ext cx="8534400" cy="2579688"/>
          </a:xfrm>
          <a:prstGeom prst="rect">
            <a:avLst/>
          </a:prstGeom>
          <a:noFill/>
          <a:ln w="19050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472" name="Google Shape;472;p35"/>
          <p:cNvSpPr/>
          <p:nvPr/>
        </p:nvSpPr>
        <p:spPr>
          <a:xfrm>
            <a:off x="220631" y="4208143"/>
            <a:ext cx="2674969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Illustration 3-12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Accounting for unearned revenues</a:t>
            </a:r>
            <a:endParaRPr/>
          </a:p>
        </p:txBody>
      </p:sp>
      <p:sp>
        <p:nvSpPr>
          <p:cNvPr id="473" name="Google Shape;473;p35"/>
          <p:cNvSpPr txBox="1"/>
          <p:nvPr/>
        </p:nvSpPr>
        <p:spPr>
          <a:xfrm>
            <a:off x="8305800" y="6369050"/>
            <a:ext cx="685800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 5</a:t>
            </a:r>
            <a:endParaRPr/>
          </a:p>
        </p:txBody>
      </p:sp>
    </p:spTree>
  </p:cSld>
  <p:clrMapOvr>
    <a:masterClrMapping/>
  </p:clrMapOvr>
  <p:transition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7"/>
          <p:cNvSpPr/>
          <p:nvPr/>
        </p:nvSpPr>
        <p:spPr>
          <a:xfrm>
            <a:off x="609600" y="1219317"/>
            <a:ext cx="8001000" cy="521373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ledger of Zhu Company on March 31, 2017, includes these selected accounts before adjusting entries are prepared.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(amounts in thousands)</a:t>
            </a: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Debit 	Credit</a:t>
            </a:r>
            <a:endParaRPr/>
          </a:p>
          <a:p>
            <a:pPr marL="0" marR="0" lvl="0" indent="231775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Prepaid Insurance 	¥ 3,600</a:t>
            </a:r>
            <a:endParaRPr/>
          </a:p>
          <a:p>
            <a:pPr marL="0" marR="0" lvl="0" indent="2317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Supplies 		2,800</a:t>
            </a:r>
            <a:endParaRPr/>
          </a:p>
          <a:p>
            <a:pPr marL="0" marR="0" lvl="0" indent="2317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Equipment 		25,000</a:t>
            </a:r>
            <a:endParaRPr/>
          </a:p>
          <a:p>
            <a:pPr marL="0" marR="0" lvl="0" indent="2317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Accumulated Depreciation—Equipment 		 ¥ 5,000</a:t>
            </a:r>
            <a:endParaRPr/>
          </a:p>
          <a:p>
            <a:pPr marL="0" marR="0" lvl="0" indent="2317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Unearned Service Revenue 		9,200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analysis of the accounts shows the following.</a:t>
            </a:r>
            <a:endParaRPr/>
          </a:p>
          <a:p>
            <a:pPr marL="342900" marR="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omic Sans MS"/>
              <a:buAutoNum type="arabicPeriod"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Insurance expires at the rate of ¥100 per month.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omic Sans MS"/>
              <a:buAutoNum type="arabicPeriod"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Supplies on hand total ¥800.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omic Sans MS"/>
              <a:buAutoNum type="arabicPeriod"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equipment depreciates ¥200 a month.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omic Sans MS"/>
              <a:buAutoNum type="arabicPeriod"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One-half of the unearned service revenue was performed in March.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Prepare the adjusting entries for the month of March.</a:t>
            </a:r>
            <a:endParaRPr sz="1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9" name="Google Shape;479;p37"/>
          <p:cNvCxnSpPr/>
          <p:nvPr/>
        </p:nvCxnSpPr>
        <p:spPr>
          <a:xfrm>
            <a:off x="7010400" y="2397456"/>
            <a:ext cx="838200" cy="0"/>
          </a:xfrm>
          <a:prstGeom prst="straightConnector1">
            <a:avLst/>
          </a:prstGeom>
          <a:solidFill>
            <a:schemeClr val="accent1"/>
          </a:solidFill>
          <a:ln w="28575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0" name="Google Shape;480;p37"/>
          <p:cNvCxnSpPr/>
          <p:nvPr/>
        </p:nvCxnSpPr>
        <p:spPr>
          <a:xfrm>
            <a:off x="5867400" y="2397456"/>
            <a:ext cx="838200" cy="0"/>
          </a:xfrm>
          <a:prstGeom prst="straightConnector1">
            <a:avLst/>
          </a:prstGeom>
          <a:solidFill>
            <a:schemeClr val="accent1"/>
          </a:solidFill>
          <a:ln w="28575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1" name="Google Shape;481;p37"/>
          <p:cNvSpPr txBox="1"/>
          <p:nvPr/>
        </p:nvSpPr>
        <p:spPr>
          <a:xfrm>
            <a:off x="277504" y="397171"/>
            <a:ext cx="8577217" cy="579781"/>
          </a:xfrm>
          <a:prstGeom prst="rect">
            <a:avLst/>
          </a:prstGeom>
          <a:solidFill>
            <a:srgbClr val="0000BF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2317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</p:txBody>
      </p:sp>
      <p:sp>
        <p:nvSpPr>
          <p:cNvPr id="482" name="Google Shape;482;p37"/>
          <p:cNvSpPr txBox="1"/>
          <p:nvPr/>
        </p:nvSpPr>
        <p:spPr>
          <a:xfrm>
            <a:off x="1107939" y="397171"/>
            <a:ext cx="1711461" cy="579781"/>
          </a:xfrm>
          <a:prstGeom prst="rect">
            <a:avLst/>
          </a:prstGeom>
          <a:solidFill>
            <a:srgbClr val="FF9900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t" anchorCtr="0">
            <a:noAutofit/>
          </a:bodyPr>
          <a:lstStyle/>
          <a:p>
            <a:pPr marL="2317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 IT!</a:t>
            </a:r>
            <a:endParaRPr/>
          </a:p>
        </p:txBody>
      </p:sp>
      <p:sp>
        <p:nvSpPr>
          <p:cNvPr id="483" name="Google Shape;483;p37"/>
          <p:cNvSpPr txBox="1"/>
          <p:nvPr/>
        </p:nvSpPr>
        <p:spPr>
          <a:xfrm>
            <a:off x="8305800" y="6369050"/>
            <a:ext cx="685800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 5</a:t>
            </a:r>
            <a:endParaRPr/>
          </a:p>
        </p:txBody>
      </p:sp>
    </p:spTree>
  </p:cSld>
  <p:clrMapOvr>
    <a:masterClrMapping/>
  </p:clrMapOvr>
  <p:transition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8"/>
          <p:cNvSpPr/>
          <p:nvPr/>
        </p:nvSpPr>
        <p:spPr>
          <a:xfrm>
            <a:off x="609600" y="1219317"/>
            <a:ext cx="8001000" cy="3616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ledger of Zhu Company on March 31, 2017, includes these selected accounts before adjusting entries are prepared.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(amounts in thousands)</a:t>
            </a: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Debit 	Credit</a:t>
            </a:r>
            <a:endParaRPr/>
          </a:p>
          <a:p>
            <a:pPr marL="0" marR="0" lvl="0" indent="231775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Prepaid Insurance 	¥ 3,600</a:t>
            </a:r>
            <a:endParaRPr/>
          </a:p>
          <a:p>
            <a:pPr marL="0" marR="0" lvl="0" indent="2317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Supplies 		2,800</a:t>
            </a:r>
            <a:endParaRPr/>
          </a:p>
          <a:p>
            <a:pPr marL="0" marR="0" lvl="0" indent="2317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Equipment 		25,000</a:t>
            </a:r>
            <a:endParaRPr/>
          </a:p>
          <a:p>
            <a:pPr marL="0" marR="0" lvl="0" indent="2317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Accumulated Depreciation—Equipment 		 ¥ 5,000</a:t>
            </a:r>
            <a:endParaRPr/>
          </a:p>
          <a:p>
            <a:pPr marL="0" marR="0" lvl="0" indent="2317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Unearned Service Revenue 		9,200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Prepare the adjusting entries for the month of March.</a:t>
            </a:r>
            <a:endParaRPr sz="1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3550" marR="0" lvl="0" indent="-4635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omic Sans MS"/>
              <a:buAutoNum type="arabicPeriod"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Insurance expires at the rate of ¥100 per month.</a:t>
            </a:r>
            <a:endParaRPr/>
          </a:p>
        </p:txBody>
      </p:sp>
      <p:cxnSp>
        <p:nvCxnSpPr>
          <p:cNvPr id="489" name="Google Shape;489;p38"/>
          <p:cNvCxnSpPr/>
          <p:nvPr/>
        </p:nvCxnSpPr>
        <p:spPr>
          <a:xfrm>
            <a:off x="7010400" y="2397456"/>
            <a:ext cx="838200" cy="0"/>
          </a:xfrm>
          <a:prstGeom prst="straightConnector1">
            <a:avLst/>
          </a:prstGeom>
          <a:solidFill>
            <a:schemeClr val="accent1"/>
          </a:solidFill>
          <a:ln w="28575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0" name="Google Shape;490;p38"/>
          <p:cNvCxnSpPr/>
          <p:nvPr/>
        </p:nvCxnSpPr>
        <p:spPr>
          <a:xfrm>
            <a:off x="5867400" y="2397456"/>
            <a:ext cx="838200" cy="0"/>
          </a:xfrm>
          <a:prstGeom prst="straightConnector1">
            <a:avLst/>
          </a:prstGeom>
          <a:solidFill>
            <a:schemeClr val="accent1"/>
          </a:solidFill>
          <a:ln w="28575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1" name="Google Shape;491;p38"/>
          <p:cNvSpPr txBox="1"/>
          <p:nvPr/>
        </p:nvSpPr>
        <p:spPr>
          <a:xfrm>
            <a:off x="277504" y="397171"/>
            <a:ext cx="8577217" cy="579781"/>
          </a:xfrm>
          <a:prstGeom prst="rect">
            <a:avLst/>
          </a:prstGeom>
          <a:solidFill>
            <a:srgbClr val="0000BF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2317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</p:txBody>
      </p:sp>
      <p:sp>
        <p:nvSpPr>
          <p:cNvPr id="492" name="Google Shape;492;p38"/>
          <p:cNvSpPr txBox="1"/>
          <p:nvPr/>
        </p:nvSpPr>
        <p:spPr>
          <a:xfrm>
            <a:off x="1107939" y="397171"/>
            <a:ext cx="1711461" cy="579781"/>
          </a:xfrm>
          <a:prstGeom prst="rect">
            <a:avLst/>
          </a:prstGeom>
          <a:solidFill>
            <a:srgbClr val="FF9900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t" anchorCtr="0">
            <a:noAutofit/>
          </a:bodyPr>
          <a:lstStyle/>
          <a:p>
            <a:pPr marL="2317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 IT!</a:t>
            </a:r>
            <a:endParaRPr/>
          </a:p>
        </p:txBody>
      </p:sp>
      <p:sp>
        <p:nvSpPr>
          <p:cNvPr id="493" name="Google Shape;493;p38"/>
          <p:cNvSpPr/>
          <p:nvPr/>
        </p:nvSpPr>
        <p:spPr>
          <a:xfrm>
            <a:off x="1066800" y="5033326"/>
            <a:ext cx="7239000" cy="8387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Insurance Expense 	100</a:t>
            </a:r>
            <a:endParaRPr/>
          </a:p>
          <a:p>
            <a:pPr marL="457200" marR="0" lvl="0" indent="-4572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Prepaid Insurance 		100</a:t>
            </a:r>
            <a:endParaRPr/>
          </a:p>
        </p:txBody>
      </p:sp>
      <p:sp>
        <p:nvSpPr>
          <p:cNvPr id="494" name="Google Shape;494;p38"/>
          <p:cNvSpPr txBox="1"/>
          <p:nvPr/>
        </p:nvSpPr>
        <p:spPr>
          <a:xfrm>
            <a:off x="8305800" y="6369050"/>
            <a:ext cx="685800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 5</a:t>
            </a:r>
            <a:endParaRPr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9"/>
          <p:cNvSpPr/>
          <p:nvPr/>
        </p:nvSpPr>
        <p:spPr>
          <a:xfrm>
            <a:off x="609600" y="1219317"/>
            <a:ext cx="8001000" cy="40441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ledger of Zhu Company on March 31, 2017, includes these selected accounts before adjusting entries are prepared.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(amounts in thousands)</a:t>
            </a: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Debit 	Credit</a:t>
            </a:r>
            <a:endParaRPr/>
          </a:p>
          <a:p>
            <a:pPr marL="0" marR="0" lvl="0" indent="231775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Prepaid Insurance 	¥ 3,600</a:t>
            </a:r>
            <a:endParaRPr/>
          </a:p>
          <a:p>
            <a:pPr marL="0" marR="0" lvl="0" indent="2317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Supplies 		2,800</a:t>
            </a:r>
            <a:endParaRPr/>
          </a:p>
          <a:p>
            <a:pPr marL="0" marR="0" lvl="0" indent="2317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Equipment 		25,000</a:t>
            </a:r>
            <a:endParaRPr/>
          </a:p>
          <a:p>
            <a:pPr marL="0" marR="0" lvl="0" indent="2317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Accumulated Depreciation—Equipment 		 ¥ 5,000</a:t>
            </a:r>
            <a:endParaRPr/>
          </a:p>
          <a:p>
            <a:pPr marL="0" marR="0" lvl="0" indent="2317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Unearned Service Revenue 		9,200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Prepare the adjusting entries for the month of March.</a:t>
            </a:r>
            <a:endParaRPr sz="1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omic Sans MS"/>
              <a:buAutoNum type="arabicPeriod" startAt="2"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Supplies on hand total ¥800.</a:t>
            </a:r>
            <a:endParaRPr/>
          </a:p>
          <a:p>
            <a:pPr marL="342900" marR="0" lvl="0" indent="-2222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omic Sans MS"/>
              <a:buNone/>
            </a:pPr>
            <a:endParaRPr sz="1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0" name="Google Shape;500;p39"/>
          <p:cNvCxnSpPr/>
          <p:nvPr/>
        </p:nvCxnSpPr>
        <p:spPr>
          <a:xfrm>
            <a:off x="7010400" y="2397456"/>
            <a:ext cx="838200" cy="0"/>
          </a:xfrm>
          <a:prstGeom prst="straightConnector1">
            <a:avLst/>
          </a:prstGeom>
          <a:solidFill>
            <a:schemeClr val="accent1"/>
          </a:solidFill>
          <a:ln w="28575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1" name="Google Shape;501;p39"/>
          <p:cNvCxnSpPr/>
          <p:nvPr/>
        </p:nvCxnSpPr>
        <p:spPr>
          <a:xfrm>
            <a:off x="5867400" y="2397456"/>
            <a:ext cx="838200" cy="0"/>
          </a:xfrm>
          <a:prstGeom prst="straightConnector1">
            <a:avLst/>
          </a:prstGeom>
          <a:solidFill>
            <a:schemeClr val="accent1"/>
          </a:solidFill>
          <a:ln w="28575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2" name="Google Shape;502;p39"/>
          <p:cNvSpPr txBox="1"/>
          <p:nvPr/>
        </p:nvSpPr>
        <p:spPr>
          <a:xfrm>
            <a:off x="277504" y="397171"/>
            <a:ext cx="8577217" cy="579781"/>
          </a:xfrm>
          <a:prstGeom prst="rect">
            <a:avLst/>
          </a:prstGeom>
          <a:solidFill>
            <a:srgbClr val="0000BF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2317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</p:txBody>
      </p:sp>
      <p:sp>
        <p:nvSpPr>
          <p:cNvPr id="503" name="Google Shape;503;p39"/>
          <p:cNvSpPr txBox="1"/>
          <p:nvPr/>
        </p:nvSpPr>
        <p:spPr>
          <a:xfrm>
            <a:off x="1107939" y="397171"/>
            <a:ext cx="1711461" cy="579781"/>
          </a:xfrm>
          <a:prstGeom prst="rect">
            <a:avLst/>
          </a:prstGeom>
          <a:solidFill>
            <a:srgbClr val="FF9900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t" anchorCtr="0">
            <a:noAutofit/>
          </a:bodyPr>
          <a:lstStyle/>
          <a:p>
            <a:pPr marL="2317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 IT!</a:t>
            </a: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1066800" y="5033326"/>
            <a:ext cx="7239000" cy="8387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Supplies Expense 	2,000</a:t>
            </a:r>
            <a:endParaRPr/>
          </a:p>
          <a:p>
            <a:pPr marL="457200" marR="0" lvl="0" indent="-4572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Supplies 		2,000</a:t>
            </a:r>
            <a:endParaRPr/>
          </a:p>
        </p:txBody>
      </p:sp>
      <p:sp>
        <p:nvSpPr>
          <p:cNvPr id="505" name="Google Shape;505;p39"/>
          <p:cNvSpPr txBox="1"/>
          <p:nvPr/>
        </p:nvSpPr>
        <p:spPr>
          <a:xfrm>
            <a:off x="8305800" y="6369050"/>
            <a:ext cx="685800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 5</a:t>
            </a:r>
            <a:endParaRPr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0"/>
          <p:cNvSpPr/>
          <p:nvPr/>
        </p:nvSpPr>
        <p:spPr>
          <a:xfrm>
            <a:off x="609600" y="1219317"/>
            <a:ext cx="8001000" cy="44719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ledger of Zhu Company on March 31, 2017, includes these selected accounts before adjusting entries are prepared.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(amounts in thousands)</a:t>
            </a: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Debit 	Credit</a:t>
            </a:r>
            <a:endParaRPr/>
          </a:p>
          <a:p>
            <a:pPr marL="0" marR="0" lvl="0" indent="231775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Prepaid Insurance 	¥ 3,600</a:t>
            </a:r>
            <a:endParaRPr/>
          </a:p>
          <a:p>
            <a:pPr marL="0" marR="0" lvl="0" indent="2317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Supplies 		2,800</a:t>
            </a:r>
            <a:endParaRPr/>
          </a:p>
          <a:p>
            <a:pPr marL="0" marR="0" lvl="0" indent="2317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Equipment 		25,000</a:t>
            </a:r>
            <a:endParaRPr/>
          </a:p>
          <a:p>
            <a:pPr marL="0" marR="0" lvl="0" indent="2317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Accumulated Depreciation—Equipment 		 ¥ 5,000</a:t>
            </a:r>
            <a:endParaRPr/>
          </a:p>
          <a:p>
            <a:pPr marL="0" marR="0" lvl="0" indent="2317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Unearned Service Revenue 		9,200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Prepare the adjusting entries for the month of March.</a:t>
            </a:r>
            <a:endParaRPr sz="1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omic Sans MS"/>
              <a:buAutoNum type="arabicPeriod" startAt="3"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equipment depreciates ¥200 a month.</a:t>
            </a:r>
            <a:endParaRPr/>
          </a:p>
          <a:p>
            <a:pPr marL="457200" marR="0" lvl="0" indent="-3365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omic Sans MS"/>
              <a:buNone/>
            </a:pPr>
            <a:endParaRPr sz="1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22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omic Sans MS"/>
              <a:buNone/>
            </a:pPr>
            <a:endParaRPr sz="1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1" name="Google Shape;511;p40"/>
          <p:cNvCxnSpPr/>
          <p:nvPr/>
        </p:nvCxnSpPr>
        <p:spPr>
          <a:xfrm>
            <a:off x="7010400" y="2397456"/>
            <a:ext cx="838200" cy="0"/>
          </a:xfrm>
          <a:prstGeom prst="straightConnector1">
            <a:avLst/>
          </a:prstGeom>
          <a:solidFill>
            <a:schemeClr val="accent1"/>
          </a:solidFill>
          <a:ln w="28575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2" name="Google Shape;512;p40"/>
          <p:cNvCxnSpPr/>
          <p:nvPr/>
        </p:nvCxnSpPr>
        <p:spPr>
          <a:xfrm>
            <a:off x="5867400" y="2397456"/>
            <a:ext cx="838200" cy="0"/>
          </a:xfrm>
          <a:prstGeom prst="straightConnector1">
            <a:avLst/>
          </a:prstGeom>
          <a:solidFill>
            <a:schemeClr val="accent1"/>
          </a:solidFill>
          <a:ln w="28575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3" name="Google Shape;513;p40"/>
          <p:cNvSpPr txBox="1"/>
          <p:nvPr/>
        </p:nvSpPr>
        <p:spPr>
          <a:xfrm>
            <a:off x="277504" y="397171"/>
            <a:ext cx="8577217" cy="579781"/>
          </a:xfrm>
          <a:prstGeom prst="rect">
            <a:avLst/>
          </a:prstGeom>
          <a:solidFill>
            <a:srgbClr val="0000BF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2317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</p:txBody>
      </p:sp>
      <p:sp>
        <p:nvSpPr>
          <p:cNvPr id="514" name="Google Shape;514;p40"/>
          <p:cNvSpPr txBox="1"/>
          <p:nvPr/>
        </p:nvSpPr>
        <p:spPr>
          <a:xfrm>
            <a:off x="1107939" y="397171"/>
            <a:ext cx="1711461" cy="579781"/>
          </a:xfrm>
          <a:prstGeom prst="rect">
            <a:avLst/>
          </a:prstGeom>
          <a:solidFill>
            <a:srgbClr val="FF9900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t" anchorCtr="0">
            <a:noAutofit/>
          </a:bodyPr>
          <a:lstStyle/>
          <a:p>
            <a:pPr marL="2317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 IT!</a:t>
            </a:r>
            <a:endParaRPr/>
          </a:p>
        </p:txBody>
      </p:sp>
      <p:sp>
        <p:nvSpPr>
          <p:cNvPr id="515" name="Google Shape;515;p40"/>
          <p:cNvSpPr/>
          <p:nvPr/>
        </p:nvSpPr>
        <p:spPr>
          <a:xfrm>
            <a:off x="1066800" y="5033326"/>
            <a:ext cx="7239000" cy="8387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Depreciation Expense 	200</a:t>
            </a:r>
            <a:endParaRPr/>
          </a:p>
          <a:p>
            <a:pPr marL="457200" marR="0" lvl="0" indent="-4572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Accumulated Depreciation—Equipment 		200</a:t>
            </a:r>
            <a:endParaRPr/>
          </a:p>
        </p:txBody>
      </p:sp>
      <p:sp>
        <p:nvSpPr>
          <p:cNvPr id="516" name="Google Shape;516;p40"/>
          <p:cNvSpPr txBox="1"/>
          <p:nvPr/>
        </p:nvSpPr>
        <p:spPr>
          <a:xfrm>
            <a:off x="8305800" y="6369050"/>
            <a:ext cx="685800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 5</a:t>
            </a:r>
            <a:endParaRPr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1"/>
          <p:cNvSpPr/>
          <p:nvPr/>
        </p:nvSpPr>
        <p:spPr>
          <a:xfrm>
            <a:off x="609600" y="1219317"/>
            <a:ext cx="8001000" cy="39672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ledger of Zhu Company on March 31, 2017, includes these selected accounts before adjusting entries are prepared.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(amounts in thousands)</a:t>
            </a: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Debit 	Credit</a:t>
            </a:r>
            <a:endParaRPr/>
          </a:p>
          <a:p>
            <a:pPr marL="0" marR="0" lvl="0" indent="231775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Prepaid Insurance 	¥ 3,600</a:t>
            </a:r>
            <a:endParaRPr/>
          </a:p>
          <a:p>
            <a:pPr marL="0" marR="0" lvl="0" indent="2317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Supplies 		2,800</a:t>
            </a:r>
            <a:endParaRPr/>
          </a:p>
          <a:p>
            <a:pPr marL="0" marR="0" lvl="0" indent="2317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Equipment 		25,000</a:t>
            </a:r>
            <a:endParaRPr/>
          </a:p>
          <a:p>
            <a:pPr marL="0" marR="0" lvl="0" indent="2317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Accumulated Depreciation—Equipment 		 ¥ 5,000</a:t>
            </a:r>
            <a:endParaRPr/>
          </a:p>
          <a:p>
            <a:pPr marL="0" marR="0" lvl="0" indent="2317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Unearned Service Revenue 		9,200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Prepare the adjusting entries for the month of March.</a:t>
            </a:r>
            <a:endParaRPr sz="1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omic Sans MS"/>
              <a:buAutoNum type="arabicPeriod" startAt="4"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One-half of the unearned service revenue was performed in March.</a:t>
            </a:r>
            <a:endParaRPr/>
          </a:p>
        </p:txBody>
      </p:sp>
      <p:cxnSp>
        <p:nvCxnSpPr>
          <p:cNvPr id="522" name="Google Shape;522;p41"/>
          <p:cNvCxnSpPr/>
          <p:nvPr/>
        </p:nvCxnSpPr>
        <p:spPr>
          <a:xfrm>
            <a:off x="7010400" y="2397456"/>
            <a:ext cx="838200" cy="0"/>
          </a:xfrm>
          <a:prstGeom prst="straightConnector1">
            <a:avLst/>
          </a:prstGeom>
          <a:solidFill>
            <a:schemeClr val="accent1"/>
          </a:solidFill>
          <a:ln w="28575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3" name="Google Shape;523;p41"/>
          <p:cNvCxnSpPr/>
          <p:nvPr/>
        </p:nvCxnSpPr>
        <p:spPr>
          <a:xfrm>
            <a:off x="5867400" y="2397456"/>
            <a:ext cx="838200" cy="0"/>
          </a:xfrm>
          <a:prstGeom prst="straightConnector1">
            <a:avLst/>
          </a:prstGeom>
          <a:solidFill>
            <a:schemeClr val="accent1"/>
          </a:solidFill>
          <a:ln w="28575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4" name="Google Shape;524;p41"/>
          <p:cNvSpPr txBox="1"/>
          <p:nvPr/>
        </p:nvSpPr>
        <p:spPr>
          <a:xfrm>
            <a:off x="277504" y="397171"/>
            <a:ext cx="8577217" cy="579781"/>
          </a:xfrm>
          <a:prstGeom prst="rect">
            <a:avLst/>
          </a:prstGeom>
          <a:solidFill>
            <a:srgbClr val="0000BF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2317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</p:txBody>
      </p:sp>
      <p:sp>
        <p:nvSpPr>
          <p:cNvPr id="525" name="Google Shape;525;p41"/>
          <p:cNvSpPr txBox="1"/>
          <p:nvPr/>
        </p:nvSpPr>
        <p:spPr>
          <a:xfrm>
            <a:off x="1107939" y="397171"/>
            <a:ext cx="1711461" cy="579781"/>
          </a:xfrm>
          <a:prstGeom prst="rect">
            <a:avLst/>
          </a:prstGeom>
          <a:solidFill>
            <a:srgbClr val="FF9900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t" anchorCtr="0">
            <a:noAutofit/>
          </a:bodyPr>
          <a:lstStyle/>
          <a:p>
            <a:pPr marL="2317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 IT!</a:t>
            </a:r>
            <a:endParaRPr/>
          </a:p>
        </p:txBody>
      </p:sp>
      <p:sp>
        <p:nvSpPr>
          <p:cNvPr id="526" name="Google Shape;526;p41"/>
          <p:cNvSpPr/>
          <p:nvPr/>
        </p:nvSpPr>
        <p:spPr>
          <a:xfrm>
            <a:off x="1066800" y="5257800"/>
            <a:ext cx="7239000" cy="87402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Unearned Service Revenue	4,600</a:t>
            </a:r>
            <a:endParaRPr/>
          </a:p>
          <a:p>
            <a:pPr marL="457200" marR="0" lvl="0" indent="-4572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Service Revenue		4,600</a:t>
            </a:r>
            <a:endParaRPr/>
          </a:p>
        </p:txBody>
      </p:sp>
      <p:sp>
        <p:nvSpPr>
          <p:cNvPr id="527" name="Google Shape;527;p41"/>
          <p:cNvSpPr txBox="1"/>
          <p:nvPr/>
        </p:nvSpPr>
        <p:spPr>
          <a:xfrm>
            <a:off x="8305800" y="6369050"/>
            <a:ext cx="685800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 5</a:t>
            </a:r>
            <a:endParaRPr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2"/>
          <p:cNvSpPr txBox="1"/>
          <p:nvPr/>
        </p:nvSpPr>
        <p:spPr>
          <a:xfrm>
            <a:off x="609600" y="1295400"/>
            <a:ext cx="8001000" cy="3683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40"/>
              <a:buFont typeface="Noto Sans Symbols"/>
              <a:buNone/>
            </a:pPr>
            <a:r>
              <a:rPr lang="en-US" sz="2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Accruals </a:t>
            </a:r>
            <a:r>
              <a:rPr lang="en-US" sz="23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made to record </a:t>
            </a:r>
            <a:endParaRPr/>
          </a:p>
          <a:p>
            <a:pPr marL="685800" marR="0" lvl="1" indent="-457200" algn="l" rtl="0">
              <a:lnSpc>
                <a:spcPct val="125000"/>
              </a:lnSpc>
              <a:spcBef>
                <a:spcPts val="1320"/>
              </a:spcBef>
              <a:spcAft>
                <a:spcPts val="0"/>
              </a:spcAft>
              <a:buClr>
                <a:srgbClr val="CC0000"/>
              </a:buClr>
              <a:buSzPts val="1760"/>
              <a:buFont typeface="Noto Sans Symbols"/>
              <a:buChar char="◆"/>
            </a:pP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Revenues for services performed but not </a:t>
            </a:r>
            <a:endParaRPr/>
          </a:p>
          <a:p>
            <a:pPr marL="679450" marR="0" lvl="1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760"/>
              <a:buFont typeface="Noto Sans Symbols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yet recorded at the statement date </a:t>
            </a:r>
            <a:endParaRPr/>
          </a:p>
          <a:p>
            <a:pPr marL="679450" marR="0" lvl="1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760"/>
              <a:buFont typeface="Noto Sans Symbols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22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accrued revenues</a:t>
            </a: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). </a:t>
            </a:r>
            <a:endParaRPr/>
          </a:p>
          <a:p>
            <a:pPr marL="0" marR="0" lvl="0" indent="0" algn="l" rtl="0">
              <a:lnSpc>
                <a:spcPct val="125000"/>
              </a:lnSpc>
              <a:spcBef>
                <a:spcPts val="132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Noto Sans Symbols"/>
              <a:buNone/>
            </a:pPr>
            <a:r>
              <a:rPr lang="en-US" sz="22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200" b="1" i="1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r>
              <a:rPr lang="en-US" sz="2200" b="1" i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685800" marR="0" lvl="1" indent="-457200" algn="l" rtl="0">
              <a:lnSpc>
                <a:spcPct val="125000"/>
              </a:lnSpc>
              <a:spcBef>
                <a:spcPts val="1320"/>
              </a:spcBef>
              <a:spcAft>
                <a:spcPts val="0"/>
              </a:spcAft>
              <a:buClr>
                <a:srgbClr val="CC0000"/>
              </a:buClr>
              <a:buSzPts val="1760"/>
              <a:buFont typeface="Noto Sans Symbols"/>
              <a:buChar char="◆"/>
            </a:pP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Expenses incurred but not yet paid or recorded at the statement date (</a:t>
            </a:r>
            <a:r>
              <a:rPr lang="en-US" sz="22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accrued expenses</a:t>
            </a: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/>
          </a:p>
        </p:txBody>
      </p:sp>
      <p:sp>
        <p:nvSpPr>
          <p:cNvPr id="533" name="Google Shape;533;p42"/>
          <p:cNvSpPr/>
          <p:nvPr/>
        </p:nvSpPr>
        <p:spPr>
          <a:xfrm>
            <a:off x="609600" y="304800"/>
            <a:ext cx="8229600" cy="560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Adjusting Entries for Accruals</a:t>
            </a:r>
            <a:endParaRPr/>
          </a:p>
        </p:txBody>
      </p:sp>
      <p:cxnSp>
        <p:nvCxnSpPr>
          <p:cNvPr id="534" name="Google Shape;534;p42"/>
          <p:cNvCxnSpPr/>
          <p:nvPr/>
        </p:nvCxnSpPr>
        <p:spPr>
          <a:xfrm>
            <a:off x="6934200" y="990600"/>
            <a:ext cx="0" cy="1429034"/>
          </a:xfrm>
          <a:prstGeom prst="straightConnector1">
            <a:avLst/>
          </a:prstGeom>
          <a:solidFill>
            <a:schemeClr val="accen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5" name="Google Shape;535;p42"/>
          <p:cNvSpPr/>
          <p:nvPr/>
        </p:nvSpPr>
        <p:spPr>
          <a:xfrm>
            <a:off x="6987222" y="1068050"/>
            <a:ext cx="2004378" cy="14465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Learning Objective 6 </a:t>
            </a:r>
            <a:r>
              <a:rPr lang="en-US" sz="1600" b="1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Prepare adjusting entries for accruals.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6" name="Google Shape;536;p42"/>
          <p:cNvCxnSpPr/>
          <p:nvPr/>
        </p:nvCxnSpPr>
        <p:spPr>
          <a:xfrm>
            <a:off x="304800" y="990600"/>
            <a:ext cx="8534400" cy="0"/>
          </a:xfrm>
          <a:prstGeom prst="straightConnector1">
            <a:avLst/>
          </a:prstGeom>
          <a:noFill/>
          <a:ln w="5715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7" name="Google Shape;537;p42"/>
          <p:cNvSpPr txBox="1"/>
          <p:nvPr/>
        </p:nvSpPr>
        <p:spPr>
          <a:xfrm>
            <a:off x="8305800" y="6369050"/>
            <a:ext cx="685800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 6</a:t>
            </a:r>
            <a:endParaRPr/>
          </a:p>
        </p:txBody>
      </p:sp>
    </p:spTree>
  </p:cSld>
  <p:clrMapOvr>
    <a:masterClrMapping/>
  </p:clrMapOvr>
  <p:transition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3"/>
          <p:cNvSpPr txBox="1">
            <a:spLocks noGrp="1"/>
          </p:cNvSpPr>
          <p:nvPr>
            <p:ph type="body" idx="4294967295"/>
          </p:nvPr>
        </p:nvSpPr>
        <p:spPr>
          <a:xfrm>
            <a:off x="533400" y="1295400"/>
            <a:ext cx="8077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550" tIns="46025" rIns="182550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66"/>
              </a:buClr>
              <a:buSzPts val="2200"/>
              <a:buFont typeface="Arial"/>
              <a:buNone/>
            </a:pPr>
            <a:r>
              <a:rPr lang="en-US" sz="2200" b="0">
                <a:latin typeface="Arial"/>
                <a:ea typeface="Arial"/>
                <a:cs typeface="Arial"/>
                <a:sym typeface="Arial"/>
              </a:rPr>
              <a:t>Revenues for services performed but not yet received in cash or recorded.</a:t>
            </a:r>
            <a:endParaRPr/>
          </a:p>
        </p:txBody>
      </p:sp>
      <p:sp>
        <p:nvSpPr>
          <p:cNvPr id="543" name="Google Shape;543;p43"/>
          <p:cNvSpPr/>
          <p:nvPr/>
        </p:nvSpPr>
        <p:spPr>
          <a:xfrm>
            <a:off x="762000" y="3951288"/>
            <a:ext cx="3048000" cy="86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1" indent="-457200" algn="l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80"/>
              <a:buFont typeface="Noto Sans Symbols"/>
              <a:buChar char="◆"/>
            </a:pPr>
            <a:r>
              <a:rPr lang="en-US"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Rent</a:t>
            </a:r>
            <a:endParaRPr/>
          </a:p>
          <a:p>
            <a:pPr marL="571500" marR="0" lvl="1" indent="-457200" algn="l" rtl="0">
              <a:spcBef>
                <a:spcPts val="840"/>
              </a:spcBef>
              <a:spcAft>
                <a:spcPts val="0"/>
              </a:spcAft>
              <a:buClr>
                <a:srgbClr val="CC0000"/>
              </a:buClr>
              <a:buSzPts val="1680"/>
              <a:buFont typeface="Noto Sans Symbols"/>
              <a:buChar char="◆"/>
            </a:pPr>
            <a:r>
              <a:rPr lang="en-US"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Interest</a:t>
            </a:r>
            <a:endParaRPr/>
          </a:p>
        </p:txBody>
      </p:sp>
      <p:sp>
        <p:nvSpPr>
          <p:cNvPr id="544" name="Google Shape;544;p43"/>
          <p:cNvSpPr/>
          <p:nvPr/>
        </p:nvSpPr>
        <p:spPr>
          <a:xfrm>
            <a:off x="2895600" y="3930650"/>
            <a:ext cx="4800600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1" indent="-457200" algn="l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80"/>
              <a:buFont typeface="Noto Sans Symbols"/>
              <a:buChar char="◆"/>
            </a:pPr>
            <a:r>
              <a:rPr lang="en-US"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Services performed</a:t>
            </a:r>
            <a:endParaRPr/>
          </a:p>
        </p:txBody>
      </p:sp>
      <p:sp>
        <p:nvSpPr>
          <p:cNvPr id="545" name="Google Shape;545;p43"/>
          <p:cNvSpPr/>
          <p:nvPr/>
        </p:nvSpPr>
        <p:spPr>
          <a:xfrm>
            <a:off x="609600" y="3429000"/>
            <a:ext cx="6324600" cy="427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60"/>
              <a:buFont typeface="Noto Sans Symbols"/>
              <a:buNone/>
            </a:pPr>
            <a:r>
              <a:rPr lang="en-US" sz="22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Accrued revenues often occur in regard to:</a:t>
            </a:r>
            <a:endParaRPr/>
          </a:p>
        </p:txBody>
      </p:sp>
      <p:cxnSp>
        <p:nvCxnSpPr>
          <p:cNvPr id="546" name="Google Shape;546;p43"/>
          <p:cNvCxnSpPr/>
          <p:nvPr/>
        </p:nvCxnSpPr>
        <p:spPr>
          <a:xfrm>
            <a:off x="304800" y="990600"/>
            <a:ext cx="8534400" cy="0"/>
          </a:xfrm>
          <a:prstGeom prst="straightConnector1">
            <a:avLst/>
          </a:prstGeom>
          <a:noFill/>
          <a:ln w="5715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7" name="Google Shape;547;p43"/>
          <p:cNvSpPr/>
          <p:nvPr/>
        </p:nvSpPr>
        <p:spPr>
          <a:xfrm>
            <a:off x="609600" y="304800"/>
            <a:ext cx="8229600" cy="560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ACCRUED REVENUES</a:t>
            </a:r>
            <a:endParaRPr/>
          </a:p>
        </p:txBody>
      </p:sp>
      <p:sp>
        <p:nvSpPr>
          <p:cNvPr id="548" name="Google Shape;548;p43"/>
          <p:cNvSpPr txBox="1"/>
          <p:nvPr/>
        </p:nvSpPr>
        <p:spPr>
          <a:xfrm>
            <a:off x="4038600" y="2505456"/>
            <a:ext cx="1447800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BEFORE</a:t>
            </a:r>
            <a:endParaRPr/>
          </a:p>
        </p:txBody>
      </p:sp>
      <p:sp>
        <p:nvSpPr>
          <p:cNvPr id="549" name="Google Shape;549;p43"/>
          <p:cNvSpPr txBox="1"/>
          <p:nvPr/>
        </p:nvSpPr>
        <p:spPr>
          <a:xfrm>
            <a:off x="5562600" y="2486025"/>
            <a:ext cx="2438400" cy="492443"/>
          </a:xfrm>
          <a:prstGeom prst="rect">
            <a:avLst/>
          </a:prstGeom>
          <a:solidFill>
            <a:srgbClr val="FFFF99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91425" anchor="t" anchorCtr="0">
            <a:spAutoFit/>
          </a:bodyPr>
          <a:lstStyle/>
          <a:p>
            <a:pPr marL="457200" marR="0" lvl="0" indent="-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Cash Receipt</a:t>
            </a:r>
            <a:endParaRPr/>
          </a:p>
        </p:txBody>
      </p:sp>
      <p:sp>
        <p:nvSpPr>
          <p:cNvPr id="550" name="Google Shape;550;p43"/>
          <p:cNvSpPr txBox="1"/>
          <p:nvPr/>
        </p:nvSpPr>
        <p:spPr>
          <a:xfrm>
            <a:off x="838200" y="2486025"/>
            <a:ext cx="3135313" cy="492443"/>
          </a:xfrm>
          <a:prstGeom prst="rect">
            <a:avLst/>
          </a:prstGeom>
          <a:solidFill>
            <a:srgbClr val="FFFF99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91425" anchor="t" anchorCtr="0">
            <a:spAutoFit/>
          </a:bodyPr>
          <a:lstStyle/>
          <a:p>
            <a:pPr marL="457200" marR="0" lvl="0" indent="-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Revenue Recorded</a:t>
            </a:r>
            <a:endParaRPr/>
          </a:p>
        </p:txBody>
      </p:sp>
      <p:sp>
        <p:nvSpPr>
          <p:cNvPr id="551" name="Google Shape;551;p43"/>
          <p:cNvSpPr txBox="1"/>
          <p:nvPr/>
        </p:nvSpPr>
        <p:spPr>
          <a:xfrm>
            <a:off x="8305800" y="6369050"/>
            <a:ext cx="685800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 6</a:t>
            </a:r>
            <a:endParaRPr/>
          </a:p>
        </p:txBody>
      </p:sp>
    </p:spTree>
  </p:cSld>
  <p:clrMapOvr>
    <a:masterClrMapping/>
  </p:clrMapOvr>
  <p:transition>
    <p:wipe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4"/>
          <p:cNvSpPr txBox="1"/>
          <p:nvPr/>
        </p:nvSpPr>
        <p:spPr>
          <a:xfrm>
            <a:off x="609600" y="1295400"/>
            <a:ext cx="8001000" cy="2366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88975" marR="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80"/>
              <a:buFont typeface="Noto Sans Symbols"/>
              <a:buChar char="◆"/>
            </a:pP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Adjusting entry records the </a:t>
            </a:r>
            <a:r>
              <a:rPr lang="en-US" sz="2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receivable</a:t>
            </a: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that exists and records the </a:t>
            </a:r>
            <a:r>
              <a:rPr lang="en-US" sz="2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revenues for services performed</a:t>
            </a: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688975" marR="0" lvl="0" indent="-457200" algn="l" rtl="0">
              <a:lnSpc>
                <a:spcPct val="120000"/>
              </a:lnSpc>
              <a:spcBef>
                <a:spcPts val="1050"/>
              </a:spcBef>
              <a:spcAft>
                <a:spcPts val="0"/>
              </a:spcAft>
              <a:buClr>
                <a:srgbClr val="CC0000"/>
              </a:buClr>
              <a:buSzPts val="1680"/>
              <a:buFont typeface="Noto Sans Symbols"/>
              <a:buChar char="◆"/>
            </a:pP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Adjusting entry:</a:t>
            </a:r>
            <a:endParaRPr/>
          </a:p>
          <a:p>
            <a:pPr marL="1377950" marR="0" lvl="1" indent="-457200" algn="l" rtl="0">
              <a:lnSpc>
                <a:spcPct val="120000"/>
              </a:lnSpc>
              <a:spcBef>
                <a:spcPts val="630"/>
              </a:spcBef>
              <a:spcAft>
                <a:spcPts val="0"/>
              </a:spcAft>
              <a:buClr>
                <a:srgbClr val="CC0000"/>
              </a:buClr>
              <a:buSzPts val="1680"/>
              <a:buFont typeface="Arial"/>
              <a:buChar char="►"/>
            </a:pPr>
            <a:r>
              <a:rPr lang="en-US"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Increases</a:t>
            </a:r>
            <a:r>
              <a:rPr lang="en-US"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(debits) an </a:t>
            </a:r>
            <a:r>
              <a:rPr lang="en-US"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asset account</a:t>
            </a:r>
            <a:r>
              <a:rPr lang="en-US"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endParaRPr/>
          </a:p>
          <a:p>
            <a:pPr marL="1377950" marR="0" lvl="1" indent="-457200" algn="l" rtl="0">
              <a:lnSpc>
                <a:spcPct val="120000"/>
              </a:lnSpc>
              <a:spcBef>
                <a:spcPts val="630"/>
              </a:spcBef>
              <a:spcAft>
                <a:spcPts val="0"/>
              </a:spcAft>
              <a:buClr>
                <a:srgbClr val="CC0000"/>
              </a:buClr>
              <a:buSzPts val="1680"/>
              <a:buFont typeface="Arial"/>
              <a:buChar char="►"/>
            </a:pPr>
            <a:r>
              <a:rPr lang="en-US"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Increases</a:t>
            </a:r>
            <a:r>
              <a:rPr lang="en-US"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(credits) a </a:t>
            </a:r>
            <a:r>
              <a:rPr lang="en-US"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revenue account</a:t>
            </a:r>
            <a:r>
              <a:rPr lang="en-US"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cxnSp>
        <p:nvCxnSpPr>
          <p:cNvPr id="557" name="Google Shape;557;p44"/>
          <p:cNvCxnSpPr/>
          <p:nvPr/>
        </p:nvCxnSpPr>
        <p:spPr>
          <a:xfrm>
            <a:off x="304800" y="990600"/>
            <a:ext cx="8534400" cy="0"/>
          </a:xfrm>
          <a:prstGeom prst="straightConnector1">
            <a:avLst/>
          </a:prstGeom>
          <a:noFill/>
          <a:ln w="5715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58" name="Google Shape;558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8295" y="3814762"/>
            <a:ext cx="6375505" cy="2509838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44"/>
          <p:cNvSpPr/>
          <p:nvPr/>
        </p:nvSpPr>
        <p:spPr>
          <a:xfrm>
            <a:off x="7543800" y="3886200"/>
            <a:ext cx="1524000" cy="8309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Illustration 3-13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Adjusting entries for accrued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revenues</a:t>
            </a:r>
            <a:endParaRPr sz="12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44"/>
          <p:cNvSpPr/>
          <p:nvPr/>
        </p:nvSpPr>
        <p:spPr>
          <a:xfrm>
            <a:off x="609600" y="304800"/>
            <a:ext cx="8229600" cy="560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ACCRUED REVENUES</a:t>
            </a:r>
            <a:endParaRPr/>
          </a:p>
        </p:txBody>
      </p:sp>
      <p:sp>
        <p:nvSpPr>
          <p:cNvPr id="561" name="Google Shape;561;p44"/>
          <p:cNvSpPr txBox="1"/>
          <p:nvPr/>
        </p:nvSpPr>
        <p:spPr>
          <a:xfrm>
            <a:off x="8305800" y="6369050"/>
            <a:ext cx="685800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 6</a:t>
            </a:r>
            <a:endParaRPr/>
          </a:p>
        </p:txBody>
      </p:sp>
    </p:spTree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70315b5f69_0_0"/>
          <p:cNvSpPr txBox="1"/>
          <p:nvPr/>
        </p:nvSpPr>
        <p:spPr>
          <a:xfrm>
            <a:off x="706700" y="2251850"/>
            <a:ext cx="7917000" cy="37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Coca-Cola reports its financial results on a </a:t>
            </a:r>
            <a:r>
              <a:rPr lang="en-US" sz="1800" b="1">
                <a:solidFill>
                  <a:schemeClr val="dk1"/>
                </a:solidFill>
              </a:rPr>
              <a:t>quarterly and annual basis</a:t>
            </a:r>
            <a:r>
              <a:rPr lang="en-US" sz="1800">
                <a:solidFill>
                  <a:schemeClr val="dk1"/>
                </a:solidFill>
              </a:rPr>
              <a:t>, in line with the time period assumption.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b="1">
                <a:solidFill>
                  <a:schemeClr val="dk1"/>
                </a:solidFill>
              </a:rPr>
              <a:t>Quarterly Reports (10-Q):</a:t>
            </a:r>
            <a:r>
              <a:rPr lang="en-US" sz="1800">
                <a:solidFill>
                  <a:schemeClr val="dk1"/>
                </a:solidFill>
              </a:rPr>
              <a:t> Coca-Cola issues reports every 3 months, providing investors and regulators with timely insights into the company’s performance.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b="1">
                <a:solidFill>
                  <a:schemeClr val="dk1"/>
                </a:solidFill>
              </a:rPr>
              <a:t>Annual Reports (10-K):</a:t>
            </a:r>
            <a:r>
              <a:rPr lang="en-US" sz="1800">
                <a:solidFill>
                  <a:schemeClr val="dk1"/>
                </a:solidFill>
              </a:rPr>
              <a:t> At the end of each fiscal year, Coca-Cola compiles a full-year report with audited financial statements.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Coca-Cola uses the time period assumption to </a:t>
            </a:r>
            <a:r>
              <a:rPr lang="en-US" sz="1800" b="1">
                <a:solidFill>
                  <a:schemeClr val="dk1"/>
                </a:solidFill>
              </a:rPr>
              <a:t>track sales, revenues, and expenses over each quarter.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Compare performance </a:t>
            </a:r>
            <a:r>
              <a:rPr lang="en-US" sz="1800" b="1">
                <a:solidFill>
                  <a:schemeClr val="dk1"/>
                </a:solidFill>
              </a:rPr>
              <a:t>period over period</a:t>
            </a:r>
            <a:r>
              <a:rPr lang="en-US" sz="1800">
                <a:solidFill>
                  <a:schemeClr val="dk1"/>
                </a:solidFill>
              </a:rPr>
              <a:t> (e.g., Q1 2025 vs Q1 2024).</a:t>
            </a:r>
            <a:br>
              <a:rPr lang="en-US" sz="1800">
                <a:solidFill>
                  <a:schemeClr val="dk1"/>
                </a:solidFill>
              </a:rPr>
            </a:br>
            <a:r>
              <a:rPr lang="en-US" sz="1800">
                <a:solidFill>
                  <a:schemeClr val="dk1"/>
                </a:solidFill>
              </a:rPr>
              <a:t>Identify seasonal trends (e.g., higher beverage sales in summer).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6" name="Google Shape;126;g370315b5f69_0_0"/>
          <p:cNvSpPr txBox="1"/>
          <p:nvPr/>
        </p:nvSpPr>
        <p:spPr>
          <a:xfrm>
            <a:off x="672200" y="988063"/>
            <a:ext cx="7986000" cy="10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036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6A6A"/>
              </a:buClr>
              <a:buSzPts val="1800"/>
              <a:buChar char="✔"/>
            </a:pPr>
            <a:r>
              <a:rPr lang="en-US" sz="1800" b="1">
                <a:solidFill>
                  <a:srgbClr val="800000"/>
                </a:solidFill>
                <a:highlight>
                  <a:srgbClr val="FFFFFF"/>
                </a:highlight>
              </a:rPr>
              <a:t>Coca-Cola</a:t>
            </a:r>
            <a:r>
              <a:rPr lang="en-US" sz="1800" b="1">
                <a:solidFill>
                  <a:srgbClr val="001D35"/>
                </a:solidFill>
                <a:highlight>
                  <a:srgbClr val="FFFFFF"/>
                </a:highlight>
              </a:rPr>
              <a:t> has been in business for 138 years, with its origins dating back to May 8, 1886, when Dr. John Pemberton sold the first glass of Coca-Cola in Atlanta, Georgia. </a:t>
            </a:r>
            <a:endParaRPr sz="1800" b="1"/>
          </a:p>
        </p:txBody>
      </p:sp>
      <p:sp>
        <p:nvSpPr>
          <p:cNvPr id="127" name="Google Shape;127;g370315b5f69_0_0"/>
          <p:cNvSpPr txBox="1"/>
          <p:nvPr/>
        </p:nvSpPr>
        <p:spPr>
          <a:xfrm>
            <a:off x="0" y="1"/>
            <a:ext cx="9144000" cy="758700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7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3"/>
                </a:solidFill>
              </a:rPr>
              <a:t>EXAMPLE</a:t>
            </a:r>
            <a:endParaRPr/>
          </a:p>
        </p:txBody>
      </p:sp>
      <p:pic>
        <p:nvPicPr>
          <p:cNvPr id="128" name="Google Shape;128;g370315b5f6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96" y="84046"/>
            <a:ext cx="647700" cy="590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370315b5f69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80180" y="24431"/>
            <a:ext cx="604824" cy="7586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g370315b5f69_0_0"/>
          <p:cNvCxnSpPr/>
          <p:nvPr/>
        </p:nvCxnSpPr>
        <p:spPr>
          <a:xfrm>
            <a:off x="0" y="6369050"/>
            <a:ext cx="9144000" cy="0"/>
          </a:xfrm>
          <a:prstGeom prst="straightConnector1">
            <a:avLst/>
          </a:prstGeom>
          <a:noFill/>
          <a:ln w="57150" cap="sq" cmpd="sng">
            <a:solidFill>
              <a:srgbClr val="006A6A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5"/>
          <p:cNvSpPr txBox="1"/>
          <p:nvPr/>
        </p:nvSpPr>
        <p:spPr>
          <a:xfrm>
            <a:off x="609600" y="948016"/>
            <a:ext cx="5715000" cy="1255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</a:pPr>
            <a:r>
              <a:rPr lang="en-US" sz="2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Illustration:  </a:t>
            </a: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October, Yazici Advertising Inc. performed services worth </a:t>
            </a:r>
            <a:r>
              <a:rPr lang="en-US" sz="21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₺</a:t>
            </a: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200 that were not billed to clients in October.</a:t>
            </a:r>
            <a:endParaRPr/>
          </a:p>
        </p:txBody>
      </p:sp>
      <p:sp>
        <p:nvSpPr>
          <p:cNvPr id="567" name="Google Shape;567;p45"/>
          <p:cNvSpPr txBox="1"/>
          <p:nvPr/>
        </p:nvSpPr>
        <p:spPr>
          <a:xfrm>
            <a:off x="1981200" y="5835650"/>
            <a:ext cx="3505200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</a:pP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Accounts Receivable</a:t>
            </a:r>
            <a:endParaRPr/>
          </a:p>
        </p:txBody>
      </p:sp>
      <p:sp>
        <p:nvSpPr>
          <p:cNvPr id="568" name="Google Shape;568;p45"/>
          <p:cNvSpPr txBox="1"/>
          <p:nvPr/>
        </p:nvSpPr>
        <p:spPr>
          <a:xfrm>
            <a:off x="6096000" y="5835650"/>
            <a:ext cx="1219200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</a:pP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200</a:t>
            </a:r>
            <a:endParaRPr/>
          </a:p>
        </p:txBody>
      </p:sp>
      <p:sp>
        <p:nvSpPr>
          <p:cNvPr id="569" name="Google Shape;569;p45"/>
          <p:cNvSpPr txBox="1"/>
          <p:nvPr/>
        </p:nvSpPr>
        <p:spPr>
          <a:xfrm>
            <a:off x="1981200" y="5376863"/>
            <a:ext cx="3810000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</a:pP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Cash</a:t>
            </a:r>
            <a:endParaRPr/>
          </a:p>
        </p:txBody>
      </p:sp>
      <p:sp>
        <p:nvSpPr>
          <p:cNvPr id="570" name="Google Shape;570;p45"/>
          <p:cNvSpPr txBox="1"/>
          <p:nvPr/>
        </p:nvSpPr>
        <p:spPr>
          <a:xfrm>
            <a:off x="5105400" y="5376863"/>
            <a:ext cx="1219200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</a:pP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200</a:t>
            </a:r>
            <a:endParaRPr/>
          </a:p>
        </p:txBody>
      </p:sp>
      <p:sp>
        <p:nvSpPr>
          <p:cNvPr id="571" name="Google Shape;571;p45"/>
          <p:cNvSpPr txBox="1"/>
          <p:nvPr/>
        </p:nvSpPr>
        <p:spPr>
          <a:xfrm>
            <a:off x="609600" y="5376863"/>
            <a:ext cx="1219200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</a:pP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Nov. 10</a:t>
            </a:r>
            <a:endParaRPr/>
          </a:p>
        </p:txBody>
      </p:sp>
      <p:sp>
        <p:nvSpPr>
          <p:cNvPr id="572" name="Google Shape;572;p45"/>
          <p:cNvSpPr txBox="1"/>
          <p:nvPr/>
        </p:nvSpPr>
        <p:spPr>
          <a:xfrm>
            <a:off x="3810000" y="3200400"/>
            <a:ext cx="1219200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</a:pP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200</a:t>
            </a:r>
            <a:endParaRPr/>
          </a:p>
        </p:txBody>
      </p:sp>
      <p:sp>
        <p:nvSpPr>
          <p:cNvPr id="573" name="Google Shape;573;p45"/>
          <p:cNvSpPr txBox="1"/>
          <p:nvPr/>
        </p:nvSpPr>
        <p:spPr>
          <a:xfrm>
            <a:off x="609600" y="3659188"/>
            <a:ext cx="4876800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</a:pP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Service Revenue</a:t>
            </a:r>
            <a:endParaRPr/>
          </a:p>
        </p:txBody>
      </p:sp>
      <p:sp>
        <p:nvSpPr>
          <p:cNvPr id="574" name="Google Shape;574;p45"/>
          <p:cNvSpPr txBox="1"/>
          <p:nvPr/>
        </p:nvSpPr>
        <p:spPr>
          <a:xfrm>
            <a:off x="4800600" y="3659188"/>
            <a:ext cx="1219200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</a:pP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200</a:t>
            </a:r>
            <a:endParaRPr/>
          </a:p>
        </p:txBody>
      </p:sp>
      <p:sp>
        <p:nvSpPr>
          <p:cNvPr id="575" name="Google Shape;575;p45"/>
          <p:cNvSpPr txBox="1"/>
          <p:nvPr/>
        </p:nvSpPr>
        <p:spPr>
          <a:xfrm>
            <a:off x="609600" y="3200400"/>
            <a:ext cx="3810000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</a:pP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Accounts Receivable</a:t>
            </a:r>
            <a:endParaRPr/>
          </a:p>
        </p:txBody>
      </p:sp>
      <p:sp>
        <p:nvSpPr>
          <p:cNvPr id="576" name="Google Shape;576;p45"/>
          <p:cNvSpPr txBox="1"/>
          <p:nvPr/>
        </p:nvSpPr>
        <p:spPr>
          <a:xfrm>
            <a:off x="609600" y="2667000"/>
            <a:ext cx="1219200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</a:pP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Oct. 31</a:t>
            </a:r>
            <a:endParaRPr/>
          </a:p>
        </p:txBody>
      </p:sp>
      <p:sp>
        <p:nvSpPr>
          <p:cNvPr id="577" name="Google Shape;577;p45"/>
          <p:cNvSpPr txBox="1"/>
          <p:nvPr/>
        </p:nvSpPr>
        <p:spPr>
          <a:xfrm>
            <a:off x="609600" y="4318000"/>
            <a:ext cx="8077200" cy="86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</a:pP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 November 10, Yazici receives cash of </a:t>
            </a:r>
            <a:r>
              <a:rPr lang="en-US" sz="21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₺</a:t>
            </a: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200 for the services performed.</a:t>
            </a:r>
            <a:endParaRPr/>
          </a:p>
        </p:txBody>
      </p:sp>
      <p:pic>
        <p:nvPicPr>
          <p:cNvPr id="578" name="Google Shape;578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53200" y="1447800"/>
            <a:ext cx="2133600" cy="2490788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579" name="Google Shape;579;p45"/>
          <p:cNvSpPr txBox="1"/>
          <p:nvPr/>
        </p:nvSpPr>
        <p:spPr>
          <a:xfrm>
            <a:off x="8305800" y="6369050"/>
            <a:ext cx="685800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 6</a:t>
            </a:r>
            <a:endParaRPr/>
          </a:p>
        </p:txBody>
      </p:sp>
      <p:sp>
        <p:nvSpPr>
          <p:cNvPr id="580" name="Google Shape;580;p45"/>
          <p:cNvSpPr txBox="1"/>
          <p:nvPr/>
        </p:nvSpPr>
        <p:spPr>
          <a:xfrm>
            <a:off x="-31102" y="-21227"/>
            <a:ext cx="9175102" cy="723181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8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ACCRUED REVENUES</a:t>
            </a:r>
            <a:endParaRPr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6"/>
          <p:cNvSpPr/>
          <p:nvPr/>
        </p:nvSpPr>
        <p:spPr>
          <a:xfrm>
            <a:off x="381000" y="5840104"/>
            <a:ext cx="2743200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Illustration 3-14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Adjustment for accrued revenue</a:t>
            </a:r>
            <a:endParaRPr/>
          </a:p>
        </p:txBody>
      </p:sp>
      <p:pic>
        <p:nvPicPr>
          <p:cNvPr id="586" name="Google Shape;586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8296" y="304799"/>
            <a:ext cx="8305800" cy="5542289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46"/>
          <p:cNvSpPr txBox="1"/>
          <p:nvPr/>
        </p:nvSpPr>
        <p:spPr>
          <a:xfrm>
            <a:off x="8305800" y="6369050"/>
            <a:ext cx="685800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 6</a:t>
            </a:r>
            <a:endParaRPr/>
          </a:p>
        </p:txBody>
      </p:sp>
    </p:spTree>
  </p:cSld>
  <p:clrMapOvr>
    <a:masterClrMapping/>
  </p:clrMapOvr>
  <p:transition>
    <p:wipe dir="r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7"/>
          <p:cNvSpPr txBox="1"/>
          <p:nvPr/>
        </p:nvSpPr>
        <p:spPr>
          <a:xfrm>
            <a:off x="242248" y="3508695"/>
            <a:ext cx="3429000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Illustration 3-15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Accounting for accrued revenues</a:t>
            </a:r>
            <a:endParaRPr sz="12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3" name="Google Shape;593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1447800"/>
            <a:ext cx="8534400" cy="2000250"/>
          </a:xfrm>
          <a:prstGeom prst="rect">
            <a:avLst/>
          </a:prstGeom>
          <a:noFill/>
          <a:ln w="19050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594" name="Google Shape;594;p47"/>
          <p:cNvSpPr txBox="1"/>
          <p:nvPr/>
        </p:nvSpPr>
        <p:spPr>
          <a:xfrm>
            <a:off x="8305800" y="6369050"/>
            <a:ext cx="685800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 6</a:t>
            </a:r>
            <a:endParaRPr/>
          </a:p>
        </p:txBody>
      </p:sp>
      <p:sp>
        <p:nvSpPr>
          <p:cNvPr id="595" name="Google Shape;595;p47"/>
          <p:cNvSpPr txBox="1"/>
          <p:nvPr/>
        </p:nvSpPr>
        <p:spPr>
          <a:xfrm>
            <a:off x="-31102" y="-21227"/>
            <a:ext cx="9175102" cy="723181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8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ACCRUED REVENUES</a:t>
            </a:r>
            <a:endParaRPr/>
          </a:p>
        </p:txBody>
      </p:sp>
      <p:cxnSp>
        <p:nvCxnSpPr>
          <p:cNvPr id="596" name="Google Shape;596;p47"/>
          <p:cNvCxnSpPr/>
          <p:nvPr/>
        </p:nvCxnSpPr>
        <p:spPr>
          <a:xfrm>
            <a:off x="0" y="838200"/>
            <a:ext cx="9144000" cy="0"/>
          </a:xfrm>
          <a:prstGeom prst="straightConnector1">
            <a:avLst/>
          </a:prstGeom>
          <a:noFill/>
          <a:ln w="57150" cap="sq" cmpd="sng">
            <a:solidFill>
              <a:srgbClr val="006A6A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>
    <p:wipe dir="r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8"/>
          <p:cNvSpPr txBox="1">
            <a:spLocks noGrp="1"/>
          </p:cNvSpPr>
          <p:nvPr>
            <p:ph type="body" idx="4294967295"/>
          </p:nvPr>
        </p:nvSpPr>
        <p:spPr>
          <a:xfrm>
            <a:off x="533400" y="1368425"/>
            <a:ext cx="8077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550" tIns="46025" rIns="182550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66"/>
              </a:buClr>
              <a:buSzPts val="2200"/>
              <a:buFont typeface="Arial"/>
              <a:buNone/>
            </a:pPr>
            <a:r>
              <a:rPr lang="en-US" sz="2200" b="0">
                <a:latin typeface="Arial"/>
                <a:ea typeface="Arial"/>
                <a:cs typeface="Arial"/>
                <a:sym typeface="Arial"/>
              </a:rPr>
              <a:t>Expenses incurred but not yet paid in cash or recorded.</a:t>
            </a:r>
            <a:endParaRPr/>
          </a:p>
        </p:txBody>
      </p:sp>
      <p:sp>
        <p:nvSpPr>
          <p:cNvPr id="602" name="Google Shape;602;p48"/>
          <p:cNvSpPr/>
          <p:nvPr/>
        </p:nvSpPr>
        <p:spPr>
          <a:xfrm>
            <a:off x="304800" y="3784600"/>
            <a:ext cx="3048000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28700" marR="0" lvl="1" indent="-457200" algn="l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80"/>
              <a:buFont typeface="Noto Sans Symbols"/>
              <a:buChar char="◆"/>
            </a:pPr>
            <a:r>
              <a:rPr lang="en-US"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Interest</a:t>
            </a:r>
            <a:endParaRPr/>
          </a:p>
          <a:p>
            <a:pPr marL="1028700" marR="0" lvl="1" indent="-457200" algn="l" rtl="0">
              <a:spcBef>
                <a:spcPts val="840"/>
              </a:spcBef>
              <a:spcAft>
                <a:spcPts val="0"/>
              </a:spcAft>
              <a:buClr>
                <a:srgbClr val="CC0000"/>
              </a:buClr>
              <a:buSzPts val="1680"/>
              <a:buFont typeface="Noto Sans Symbols"/>
              <a:buChar char="◆"/>
            </a:pPr>
            <a:r>
              <a:rPr lang="en-US"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Taxes</a:t>
            </a:r>
            <a:endParaRPr/>
          </a:p>
          <a:p>
            <a:pPr marL="1028700" marR="0" lvl="1" indent="-457200" algn="l" rtl="0">
              <a:spcBef>
                <a:spcPts val="840"/>
              </a:spcBef>
              <a:spcAft>
                <a:spcPts val="0"/>
              </a:spcAft>
              <a:buClr>
                <a:srgbClr val="CC0000"/>
              </a:buClr>
              <a:buSzPts val="1680"/>
              <a:buFont typeface="Noto Sans Symbols"/>
              <a:buChar char="◆"/>
            </a:pPr>
            <a:r>
              <a:rPr lang="en-US"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Salaries</a:t>
            </a:r>
            <a:endParaRPr/>
          </a:p>
        </p:txBody>
      </p:sp>
      <p:sp>
        <p:nvSpPr>
          <p:cNvPr id="603" name="Google Shape;603;p48"/>
          <p:cNvSpPr/>
          <p:nvPr/>
        </p:nvSpPr>
        <p:spPr>
          <a:xfrm>
            <a:off x="609600" y="3197225"/>
            <a:ext cx="6324600" cy="427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60"/>
              <a:buFont typeface="Noto Sans Symbols"/>
              <a:buNone/>
            </a:pPr>
            <a:r>
              <a:rPr lang="en-US" sz="22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Accrued expenses often occur in regard to:</a:t>
            </a:r>
            <a:endParaRPr/>
          </a:p>
        </p:txBody>
      </p:sp>
      <p:cxnSp>
        <p:nvCxnSpPr>
          <p:cNvPr id="604" name="Google Shape;604;p48"/>
          <p:cNvCxnSpPr/>
          <p:nvPr/>
        </p:nvCxnSpPr>
        <p:spPr>
          <a:xfrm>
            <a:off x="304800" y="990600"/>
            <a:ext cx="8534400" cy="0"/>
          </a:xfrm>
          <a:prstGeom prst="straightConnector1">
            <a:avLst/>
          </a:prstGeom>
          <a:noFill/>
          <a:ln w="5715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5" name="Google Shape;605;p48"/>
          <p:cNvSpPr txBox="1"/>
          <p:nvPr/>
        </p:nvSpPr>
        <p:spPr>
          <a:xfrm>
            <a:off x="4038600" y="2282825"/>
            <a:ext cx="1447800" cy="442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BEFORE</a:t>
            </a:r>
            <a:endParaRPr/>
          </a:p>
        </p:txBody>
      </p:sp>
      <p:sp>
        <p:nvSpPr>
          <p:cNvPr id="606" name="Google Shape;606;p48"/>
          <p:cNvSpPr txBox="1"/>
          <p:nvPr/>
        </p:nvSpPr>
        <p:spPr>
          <a:xfrm>
            <a:off x="5638800" y="2282825"/>
            <a:ext cx="2667000" cy="492443"/>
          </a:xfrm>
          <a:prstGeom prst="rect">
            <a:avLst/>
          </a:prstGeom>
          <a:solidFill>
            <a:srgbClr val="FFFF99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91425" anchor="t" anchorCtr="0">
            <a:spAutoFit/>
          </a:bodyPr>
          <a:lstStyle/>
          <a:p>
            <a:pPr marL="457200" marR="0" lvl="0" indent="-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Cash Payment</a:t>
            </a:r>
            <a:endParaRPr/>
          </a:p>
        </p:txBody>
      </p:sp>
      <p:sp>
        <p:nvSpPr>
          <p:cNvPr id="607" name="Google Shape;607;p48"/>
          <p:cNvSpPr txBox="1"/>
          <p:nvPr/>
        </p:nvSpPr>
        <p:spPr>
          <a:xfrm>
            <a:off x="762000" y="2282825"/>
            <a:ext cx="3135313" cy="492443"/>
          </a:xfrm>
          <a:prstGeom prst="rect">
            <a:avLst/>
          </a:prstGeom>
          <a:solidFill>
            <a:srgbClr val="FFFF99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91425" anchor="t" anchorCtr="0">
            <a:spAutoFit/>
          </a:bodyPr>
          <a:lstStyle/>
          <a:p>
            <a:pPr marL="457200" marR="0" lvl="0" indent="-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Expense Recorded</a:t>
            </a:r>
            <a:endParaRPr/>
          </a:p>
        </p:txBody>
      </p:sp>
      <p:sp>
        <p:nvSpPr>
          <p:cNvPr id="608" name="Google Shape;608;p48"/>
          <p:cNvSpPr txBox="1"/>
          <p:nvPr/>
        </p:nvSpPr>
        <p:spPr>
          <a:xfrm>
            <a:off x="8305800" y="6369050"/>
            <a:ext cx="685800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 6</a:t>
            </a:r>
            <a:endParaRPr/>
          </a:p>
        </p:txBody>
      </p:sp>
      <p:sp>
        <p:nvSpPr>
          <p:cNvPr id="609" name="Google Shape;609;p48"/>
          <p:cNvSpPr txBox="1"/>
          <p:nvPr/>
        </p:nvSpPr>
        <p:spPr>
          <a:xfrm>
            <a:off x="-31102" y="-21227"/>
            <a:ext cx="9175102" cy="723181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8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ACCRUED EXPENSES</a:t>
            </a:r>
            <a:endParaRPr/>
          </a:p>
        </p:txBody>
      </p:sp>
    </p:spTree>
  </p:cSld>
  <p:clrMapOvr>
    <a:masterClrMapping/>
  </p:clrMapOvr>
  <p:transition>
    <p:wipe dir="r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9"/>
          <p:cNvSpPr txBox="1"/>
          <p:nvPr/>
        </p:nvSpPr>
        <p:spPr>
          <a:xfrm>
            <a:off x="762000" y="1295400"/>
            <a:ext cx="8001000" cy="2366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80"/>
              <a:buFont typeface="Noto Sans Symbols"/>
              <a:buChar char="◆"/>
            </a:pP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Adjusting entry records the obligation and recognizes the expense.</a:t>
            </a:r>
            <a:endParaRPr/>
          </a:p>
          <a:p>
            <a:pPr marL="457200" marR="0" lvl="0" indent="-457200" algn="l" rtl="0">
              <a:lnSpc>
                <a:spcPct val="120000"/>
              </a:lnSpc>
              <a:spcBef>
                <a:spcPts val="1050"/>
              </a:spcBef>
              <a:spcAft>
                <a:spcPts val="0"/>
              </a:spcAft>
              <a:buClr>
                <a:srgbClr val="CC0000"/>
              </a:buClr>
              <a:buSzPts val="1680"/>
              <a:buFont typeface="Noto Sans Symbols"/>
              <a:buChar char="◆"/>
            </a:pP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Adjusting entry: </a:t>
            </a:r>
            <a:endParaRPr/>
          </a:p>
          <a:p>
            <a:pPr marL="914400" marR="0" lvl="1" indent="-457200" algn="l" rtl="0">
              <a:lnSpc>
                <a:spcPct val="120000"/>
              </a:lnSpc>
              <a:spcBef>
                <a:spcPts val="630"/>
              </a:spcBef>
              <a:spcAft>
                <a:spcPts val="0"/>
              </a:spcAft>
              <a:buClr>
                <a:srgbClr val="CC0000"/>
              </a:buClr>
              <a:buSzPts val="1680"/>
              <a:buFont typeface="Arial"/>
              <a:buChar char="►"/>
            </a:pPr>
            <a:r>
              <a:rPr lang="en-US"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Increase</a:t>
            </a:r>
            <a:r>
              <a:rPr lang="en-US"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(debit) an </a:t>
            </a:r>
            <a:r>
              <a:rPr lang="en-US"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expense account</a:t>
            </a:r>
            <a:r>
              <a:rPr lang="en-US"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endParaRPr/>
          </a:p>
          <a:p>
            <a:pPr marL="914400" marR="0" lvl="1" indent="-457200" algn="l" rtl="0">
              <a:lnSpc>
                <a:spcPct val="120000"/>
              </a:lnSpc>
              <a:spcBef>
                <a:spcPts val="630"/>
              </a:spcBef>
              <a:spcAft>
                <a:spcPts val="0"/>
              </a:spcAft>
              <a:buClr>
                <a:srgbClr val="CC0000"/>
              </a:buClr>
              <a:buSzPts val="1680"/>
              <a:buFont typeface="Arial"/>
              <a:buChar char="►"/>
            </a:pPr>
            <a:r>
              <a:rPr lang="en-US"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Increase</a:t>
            </a:r>
            <a:r>
              <a:rPr lang="en-US"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(credit) a </a:t>
            </a:r>
            <a:r>
              <a:rPr lang="en-US"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liability account</a:t>
            </a:r>
            <a:r>
              <a:rPr lang="en-US"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cxnSp>
        <p:nvCxnSpPr>
          <p:cNvPr id="615" name="Google Shape;615;p49"/>
          <p:cNvCxnSpPr/>
          <p:nvPr/>
        </p:nvCxnSpPr>
        <p:spPr>
          <a:xfrm>
            <a:off x="304800" y="990600"/>
            <a:ext cx="8534400" cy="0"/>
          </a:xfrm>
          <a:prstGeom prst="straightConnector1">
            <a:avLst/>
          </a:prstGeom>
          <a:noFill/>
          <a:ln w="5715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6" name="Google Shape;616;p49"/>
          <p:cNvSpPr/>
          <p:nvPr/>
        </p:nvSpPr>
        <p:spPr>
          <a:xfrm>
            <a:off x="7467600" y="3733800"/>
            <a:ext cx="1524000" cy="8309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Illustration 3-16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Adjusting entries for accrued expenses</a:t>
            </a:r>
            <a:endParaRPr sz="12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7" name="Google Shape;617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4704" y="3814762"/>
            <a:ext cx="6186696" cy="2433638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49"/>
          <p:cNvSpPr txBox="1"/>
          <p:nvPr/>
        </p:nvSpPr>
        <p:spPr>
          <a:xfrm>
            <a:off x="8305800" y="6369050"/>
            <a:ext cx="685800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 6</a:t>
            </a:r>
            <a:endParaRPr/>
          </a:p>
        </p:txBody>
      </p:sp>
      <p:sp>
        <p:nvSpPr>
          <p:cNvPr id="619" name="Google Shape;619;p49"/>
          <p:cNvSpPr txBox="1"/>
          <p:nvPr/>
        </p:nvSpPr>
        <p:spPr>
          <a:xfrm>
            <a:off x="-31102" y="-21227"/>
            <a:ext cx="9175102" cy="723181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8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ACCRUED EXPENSES</a:t>
            </a:r>
            <a:endParaRPr/>
          </a:p>
        </p:txBody>
      </p:sp>
    </p:spTree>
  </p:cSld>
  <p:clrMapOvr>
    <a:masterClrMapping/>
  </p:clrMapOvr>
  <p:transition>
    <p:wipe dir="r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1" y="2971800"/>
            <a:ext cx="8534400" cy="1444828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50"/>
          <p:cNvSpPr txBox="1"/>
          <p:nvPr/>
        </p:nvSpPr>
        <p:spPr>
          <a:xfrm>
            <a:off x="609600" y="1295400"/>
            <a:ext cx="8077200" cy="12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</a:pPr>
            <a:r>
              <a:rPr lang="en-US" sz="2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Illustration:  </a:t>
            </a: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Yazici Advertising Inc. signed a three-month note payable in the amount of </a:t>
            </a:r>
            <a:r>
              <a:rPr lang="en-US" sz="21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₺</a:t>
            </a: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5,000 on October 1. The note requires Yazici to pay interest at an annual rate of 12%.</a:t>
            </a:r>
            <a:endParaRPr/>
          </a:p>
        </p:txBody>
      </p:sp>
      <p:sp>
        <p:nvSpPr>
          <p:cNvPr id="626" name="Google Shape;626;p50"/>
          <p:cNvSpPr txBox="1"/>
          <p:nvPr/>
        </p:nvSpPr>
        <p:spPr>
          <a:xfrm>
            <a:off x="1981200" y="5106988"/>
            <a:ext cx="3505200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</a:pP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Interest Payable</a:t>
            </a:r>
            <a:endParaRPr/>
          </a:p>
        </p:txBody>
      </p:sp>
      <p:sp>
        <p:nvSpPr>
          <p:cNvPr id="627" name="Google Shape;627;p50"/>
          <p:cNvSpPr txBox="1"/>
          <p:nvPr/>
        </p:nvSpPr>
        <p:spPr>
          <a:xfrm>
            <a:off x="6934200" y="5106988"/>
            <a:ext cx="1219200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</a:pP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</a:t>
            </a:r>
            <a:endParaRPr/>
          </a:p>
        </p:txBody>
      </p:sp>
      <p:sp>
        <p:nvSpPr>
          <p:cNvPr id="628" name="Google Shape;628;p50"/>
          <p:cNvSpPr txBox="1"/>
          <p:nvPr/>
        </p:nvSpPr>
        <p:spPr>
          <a:xfrm>
            <a:off x="1981200" y="4648200"/>
            <a:ext cx="3810000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</a:pP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Interest Expense</a:t>
            </a:r>
            <a:endParaRPr/>
          </a:p>
        </p:txBody>
      </p:sp>
      <p:sp>
        <p:nvSpPr>
          <p:cNvPr id="629" name="Google Shape;629;p50"/>
          <p:cNvSpPr txBox="1"/>
          <p:nvPr/>
        </p:nvSpPr>
        <p:spPr>
          <a:xfrm>
            <a:off x="5943600" y="4648200"/>
            <a:ext cx="1219200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</a:pP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</a:t>
            </a:r>
            <a:endParaRPr/>
          </a:p>
        </p:txBody>
      </p:sp>
      <p:sp>
        <p:nvSpPr>
          <p:cNvPr id="630" name="Google Shape;630;p50"/>
          <p:cNvSpPr txBox="1"/>
          <p:nvPr/>
        </p:nvSpPr>
        <p:spPr>
          <a:xfrm>
            <a:off x="609600" y="4648200"/>
            <a:ext cx="1219200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</a:pP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Oct. 31</a:t>
            </a:r>
            <a:endParaRPr/>
          </a:p>
        </p:txBody>
      </p:sp>
      <p:sp>
        <p:nvSpPr>
          <p:cNvPr id="631" name="Google Shape;631;p50"/>
          <p:cNvSpPr/>
          <p:nvPr/>
        </p:nvSpPr>
        <p:spPr>
          <a:xfrm>
            <a:off x="7239000" y="2299648"/>
            <a:ext cx="1524000" cy="6463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Illustration 3-17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Formula for computing interest</a:t>
            </a:r>
            <a:endParaRPr sz="12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50"/>
          <p:cNvSpPr txBox="1"/>
          <p:nvPr/>
        </p:nvSpPr>
        <p:spPr>
          <a:xfrm>
            <a:off x="8305800" y="6369050"/>
            <a:ext cx="685800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 6</a:t>
            </a:r>
            <a:endParaRPr/>
          </a:p>
        </p:txBody>
      </p:sp>
      <p:sp>
        <p:nvSpPr>
          <p:cNvPr id="633" name="Google Shape;633;p50"/>
          <p:cNvSpPr txBox="1"/>
          <p:nvPr/>
        </p:nvSpPr>
        <p:spPr>
          <a:xfrm>
            <a:off x="-31102" y="-21227"/>
            <a:ext cx="9175102" cy="723181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8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ACCRUED INTEREST</a:t>
            </a:r>
            <a:endParaRPr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1"/>
          <p:cNvSpPr/>
          <p:nvPr/>
        </p:nvSpPr>
        <p:spPr>
          <a:xfrm>
            <a:off x="381000" y="5423848"/>
            <a:ext cx="2743200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Illustration 3-18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Adjustment for accrued interest</a:t>
            </a:r>
            <a:endParaRPr/>
          </a:p>
        </p:txBody>
      </p:sp>
      <p:pic>
        <p:nvPicPr>
          <p:cNvPr id="639" name="Google Shape;639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304800"/>
            <a:ext cx="8305800" cy="5081587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51"/>
          <p:cNvSpPr txBox="1"/>
          <p:nvPr/>
        </p:nvSpPr>
        <p:spPr>
          <a:xfrm>
            <a:off x="8305800" y="6369050"/>
            <a:ext cx="685800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 6</a:t>
            </a:r>
            <a:endParaRPr/>
          </a:p>
        </p:txBody>
      </p:sp>
    </p:spTree>
  </p:cSld>
  <p:clrMapOvr>
    <a:masterClrMapping/>
  </p:clrMapOvr>
  <p:transition>
    <p:wipe dir="r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3308350"/>
            <a:ext cx="6705600" cy="2876074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52"/>
          <p:cNvSpPr txBox="1"/>
          <p:nvPr/>
        </p:nvSpPr>
        <p:spPr>
          <a:xfrm>
            <a:off x="609600" y="1295400"/>
            <a:ext cx="8077200" cy="201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</a:pPr>
            <a:r>
              <a:rPr lang="en-US" sz="2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Illustration:  </a:t>
            </a: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Yazici paid salaries and wages on October 26; the next payment of salaries will not occur until November 9. The employees receive total salaries of </a:t>
            </a:r>
            <a:r>
              <a:rPr lang="en-US" sz="21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₺</a:t>
            </a: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2,000 for a five-day work week, or </a:t>
            </a:r>
            <a:r>
              <a:rPr lang="en-US" sz="21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₺</a:t>
            </a: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400 per day. Thus, accrued salaries at October 31 are </a:t>
            </a:r>
            <a:r>
              <a:rPr lang="en-US" sz="21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₺</a:t>
            </a: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1,200 (</a:t>
            </a:r>
            <a:r>
              <a:rPr lang="en-US" sz="21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₺</a:t>
            </a: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400 x 3 days).</a:t>
            </a:r>
            <a:endParaRPr/>
          </a:p>
        </p:txBody>
      </p:sp>
      <p:sp>
        <p:nvSpPr>
          <p:cNvPr id="647" name="Google Shape;647;p52"/>
          <p:cNvSpPr/>
          <p:nvPr/>
        </p:nvSpPr>
        <p:spPr>
          <a:xfrm>
            <a:off x="7467600" y="3469944"/>
            <a:ext cx="1524000" cy="8309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Illustration 3-19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Calendar showing Yazici’s pay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periods</a:t>
            </a:r>
            <a:endParaRPr sz="12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52"/>
          <p:cNvSpPr txBox="1"/>
          <p:nvPr/>
        </p:nvSpPr>
        <p:spPr>
          <a:xfrm>
            <a:off x="8305800" y="6369050"/>
            <a:ext cx="685800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 6</a:t>
            </a:r>
            <a:endParaRPr/>
          </a:p>
        </p:txBody>
      </p:sp>
      <p:sp>
        <p:nvSpPr>
          <p:cNvPr id="649" name="Google Shape;649;p52"/>
          <p:cNvSpPr txBox="1"/>
          <p:nvPr/>
        </p:nvSpPr>
        <p:spPr>
          <a:xfrm>
            <a:off x="-17106" y="-5354"/>
            <a:ext cx="9161106" cy="691153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8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ACCRUED SALARIES AND WAGES</a:t>
            </a:r>
            <a:endParaRPr/>
          </a:p>
        </p:txBody>
      </p:sp>
    </p:spTree>
  </p:cSld>
  <p:clrMapOvr>
    <a:masterClrMapping/>
  </p:clrMapOvr>
  <p:transition>
    <p:wipe dir="r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3"/>
          <p:cNvSpPr/>
          <p:nvPr/>
        </p:nvSpPr>
        <p:spPr>
          <a:xfrm>
            <a:off x="340056" y="5544487"/>
            <a:ext cx="3546144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Illustration 3-20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Adjustment for accrued salaries and wages</a:t>
            </a:r>
            <a:endParaRPr/>
          </a:p>
        </p:txBody>
      </p:sp>
      <p:pic>
        <p:nvPicPr>
          <p:cNvPr id="655" name="Google Shape;655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307873"/>
            <a:ext cx="8382000" cy="5227431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53"/>
          <p:cNvSpPr txBox="1"/>
          <p:nvPr/>
        </p:nvSpPr>
        <p:spPr>
          <a:xfrm>
            <a:off x="8305800" y="6369050"/>
            <a:ext cx="685800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 6</a:t>
            </a:r>
            <a:endParaRPr/>
          </a:p>
        </p:txBody>
      </p:sp>
    </p:spTree>
  </p:cSld>
  <p:clrMapOvr>
    <a:masterClrMapping/>
  </p:clrMapOvr>
  <p:transition>
    <p:wipe dir="r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1524000"/>
            <a:ext cx="8534400" cy="2085975"/>
          </a:xfrm>
          <a:prstGeom prst="rect">
            <a:avLst/>
          </a:prstGeom>
          <a:noFill/>
          <a:ln w="19050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662" name="Google Shape;662;p54"/>
          <p:cNvSpPr/>
          <p:nvPr/>
        </p:nvSpPr>
        <p:spPr>
          <a:xfrm>
            <a:off x="228600" y="3683421"/>
            <a:ext cx="4572000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Illustration 3-21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Accounting for accrued expenses</a:t>
            </a:r>
            <a:endParaRPr/>
          </a:p>
        </p:txBody>
      </p:sp>
      <p:sp>
        <p:nvSpPr>
          <p:cNvPr id="663" name="Google Shape;663;p54"/>
          <p:cNvSpPr txBox="1"/>
          <p:nvPr/>
        </p:nvSpPr>
        <p:spPr>
          <a:xfrm>
            <a:off x="8305800" y="6369050"/>
            <a:ext cx="685800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 6</a:t>
            </a:r>
            <a:endParaRPr/>
          </a:p>
        </p:txBody>
      </p:sp>
      <p:sp>
        <p:nvSpPr>
          <p:cNvPr id="664" name="Google Shape;664;p54"/>
          <p:cNvSpPr txBox="1"/>
          <p:nvPr/>
        </p:nvSpPr>
        <p:spPr>
          <a:xfrm>
            <a:off x="-17106" y="6324603"/>
            <a:ext cx="9161106" cy="533398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8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54"/>
          <p:cNvSpPr txBox="1"/>
          <p:nvPr/>
        </p:nvSpPr>
        <p:spPr>
          <a:xfrm>
            <a:off x="-17106" y="0"/>
            <a:ext cx="9161106" cy="762000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8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ACCRUED EXPENSES</a:t>
            </a:r>
            <a:endParaRPr sz="3200" b="1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 txBox="1"/>
          <p:nvPr/>
        </p:nvSpPr>
        <p:spPr>
          <a:xfrm>
            <a:off x="685800" y="999650"/>
            <a:ext cx="7772400" cy="46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760"/>
              <a:buFont typeface="Noto Sans Symbols"/>
              <a:buChar char="◆"/>
            </a:pP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Monthly and quarterly time periods are called </a:t>
            </a:r>
            <a:r>
              <a:rPr lang="en-US" sz="22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interim periods</a:t>
            </a: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  <a:p>
            <a:pPr marL="457200" marR="0" lvl="0" indent="-457200" algn="just" rtl="0">
              <a:lnSpc>
                <a:spcPct val="125000"/>
              </a:lnSpc>
              <a:spcBef>
                <a:spcPts val="1100"/>
              </a:spcBef>
              <a:spcAft>
                <a:spcPts val="0"/>
              </a:spcAft>
              <a:buClr>
                <a:srgbClr val="CC0000"/>
              </a:buClr>
              <a:buSzPts val="1760"/>
              <a:buFont typeface="Noto Sans Symbols"/>
              <a:buChar char="◆"/>
            </a:pP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 large companies must prepare both </a:t>
            </a:r>
            <a:r>
              <a:rPr lang="en-US"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quarterly </a:t>
            </a: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-US"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annual</a:t>
            </a: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financial statements.</a:t>
            </a:r>
            <a:endParaRPr/>
          </a:p>
          <a:p>
            <a:pPr marL="457200" marR="0" lvl="0" indent="-457200" algn="just" rtl="0">
              <a:lnSpc>
                <a:spcPct val="125000"/>
              </a:lnSpc>
              <a:spcBef>
                <a:spcPts val="1100"/>
              </a:spcBef>
              <a:spcAft>
                <a:spcPts val="0"/>
              </a:spcAft>
              <a:buClr>
                <a:srgbClr val="CC0000"/>
              </a:buClr>
              <a:buSzPts val="1760"/>
              <a:buFont typeface="Noto Sans Symbols"/>
              <a:buChar char="◆"/>
            </a:pPr>
            <a:r>
              <a:rPr lang="en-US" sz="22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Fiscal Year</a:t>
            </a: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Accounting time period that is </a:t>
            </a:r>
            <a:r>
              <a:rPr lang="en-US"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year</a:t>
            </a: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length.A fiscal</a:t>
            </a:r>
            <a:r>
              <a:rPr lang="en-US" sz="2200">
                <a:solidFill>
                  <a:schemeClr val="dk1"/>
                </a:solidFill>
              </a:rPr>
              <a:t> </a:t>
            </a: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year usually begins with the first day of a month and ends 12 months later on the</a:t>
            </a:r>
            <a:r>
              <a:rPr lang="en-US" sz="2200">
                <a:solidFill>
                  <a:schemeClr val="dk1"/>
                </a:solidFill>
              </a:rPr>
              <a:t> </a:t>
            </a: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last day of a</a:t>
            </a:r>
            <a:r>
              <a:rPr lang="en-US" sz="2200">
                <a:solidFill>
                  <a:schemeClr val="dk1"/>
                </a:solidFill>
              </a:rPr>
              <a:t> </a:t>
            </a: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month.such as </a:t>
            </a:r>
            <a:r>
              <a:rPr lang="en-US" sz="2200" b="1" i="0" u="none" strike="noStrike" cap="none">
                <a:solidFill>
                  <a:srgbClr val="B00000"/>
                </a:solidFill>
              </a:rPr>
              <a:t>Vodafone</a:t>
            </a:r>
            <a:r>
              <a:rPr lang="en-US" sz="2200" b="1">
                <a:solidFill>
                  <a:srgbClr val="B00000"/>
                </a:solidFill>
              </a:rPr>
              <a:t> </a:t>
            </a:r>
            <a:r>
              <a:rPr lang="en-US" sz="2200" b="1" i="0" u="none" strike="noStrike" cap="none">
                <a:solidFill>
                  <a:srgbClr val="B00000"/>
                </a:solidFill>
              </a:rPr>
              <a:t>Group’s (GBR) fiscal year which ends March 31.</a:t>
            </a:r>
            <a:endParaRPr sz="2200">
              <a:solidFill>
                <a:schemeClr val="dk1"/>
              </a:solidFill>
            </a:endParaRPr>
          </a:p>
          <a:p>
            <a:pPr marL="457200" marR="0" lvl="0" indent="-457200" algn="just" rtl="0">
              <a:lnSpc>
                <a:spcPct val="125000"/>
              </a:lnSpc>
              <a:spcBef>
                <a:spcPts val="1100"/>
              </a:spcBef>
              <a:spcAft>
                <a:spcPts val="0"/>
              </a:spcAft>
              <a:buClr>
                <a:srgbClr val="CC0000"/>
              </a:buClr>
              <a:buSzPts val="1760"/>
              <a:buFont typeface="Noto Sans Symbols"/>
              <a:buChar char="◆"/>
            </a:pPr>
            <a:r>
              <a:rPr lang="en-US" sz="22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Calendar Year</a:t>
            </a: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2200" b="1" i="0" u="none" strike="noStrike" cap="none">
                <a:solidFill>
                  <a:srgbClr val="B00000"/>
                </a:solidFill>
              </a:rPr>
              <a:t>January 1 to December 31</a:t>
            </a: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cxnSp>
        <p:nvCxnSpPr>
          <p:cNvPr id="136" name="Google Shape;136;p5"/>
          <p:cNvCxnSpPr/>
          <p:nvPr/>
        </p:nvCxnSpPr>
        <p:spPr>
          <a:xfrm>
            <a:off x="0" y="6369050"/>
            <a:ext cx="9144000" cy="0"/>
          </a:xfrm>
          <a:prstGeom prst="straightConnector1">
            <a:avLst/>
          </a:prstGeom>
          <a:noFill/>
          <a:ln w="57150" cap="sq" cmpd="sng">
            <a:solidFill>
              <a:srgbClr val="006A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7" name="Google Shape;137;p5"/>
          <p:cNvSpPr txBox="1"/>
          <p:nvPr/>
        </p:nvSpPr>
        <p:spPr>
          <a:xfrm>
            <a:off x="-17106" y="-1"/>
            <a:ext cx="9161106" cy="761983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8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Fiscal and Calendar Years</a:t>
            </a:r>
            <a:endParaRPr/>
          </a:p>
        </p:txBody>
      </p:sp>
    </p:spTree>
  </p:cSld>
  <p:clrMapOvr>
    <a:masterClrMapping/>
  </p:clrMapOvr>
  <p:transition>
    <p:wipe dir="r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55"/>
          <p:cNvSpPr/>
          <p:nvPr/>
        </p:nvSpPr>
        <p:spPr>
          <a:xfrm>
            <a:off x="609600" y="1322696"/>
            <a:ext cx="7772400" cy="46320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 Computer Services began operations on August 1, 2017. At the end of August 2017, management prepares monthly financial statements. The following information relates to August.</a:t>
            </a:r>
            <a:endParaRPr/>
          </a:p>
          <a:p>
            <a:pPr marL="693738" marR="0" lvl="0" indent="-4572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ic Sans MS"/>
              <a:buAutoNum type="arabicPeriod"/>
            </a:pPr>
            <a:r>
              <a:rPr lang="en-US"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 August 31, the company owed its employees ¥8,000 in salaries and wages that will be paid on September 1.</a:t>
            </a:r>
            <a:endParaRPr/>
          </a:p>
          <a:p>
            <a:pPr marL="693738" marR="0" lvl="0" indent="-4572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ic Sans MS"/>
              <a:buAutoNum type="arabicPeriod"/>
            </a:pPr>
            <a:r>
              <a:rPr lang="en-US"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 August 1, the company borrowed ¥300,000 from a local bank on a 15-year mortgage. The annual interest rate is 10%.</a:t>
            </a:r>
            <a:endParaRPr/>
          </a:p>
          <a:p>
            <a:pPr marL="693738" marR="0" lvl="0" indent="-4572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ic Sans MS"/>
              <a:buAutoNum type="arabicPeriod"/>
            </a:pPr>
            <a:r>
              <a:rPr lang="en-US"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Revenue for services performed but unrecorded for August totaled ¥11,000.</a:t>
            </a:r>
            <a:endParaRPr/>
          </a:p>
          <a:p>
            <a:pPr marL="0" marR="0" lvl="0" indent="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Prepare the adjusting entries needed at August 31, 2017.</a:t>
            </a:r>
            <a:endParaRPr/>
          </a:p>
        </p:txBody>
      </p:sp>
      <p:sp>
        <p:nvSpPr>
          <p:cNvPr id="671" name="Google Shape;671;p55"/>
          <p:cNvSpPr txBox="1"/>
          <p:nvPr/>
        </p:nvSpPr>
        <p:spPr>
          <a:xfrm>
            <a:off x="277504" y="397171"/>
            <a:ext cx="8577217" cy="579781"/>
          </a:xfrm>
          <a:prstGeom prst="rect">
            <a:avLst/>
          </a:prstGeom>
          <a:solidFill>
            <a:srgbClr val="0000BF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2317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</p:txBody>
      </p:sp>
      <p:sp>
        <p:nvSpPr>
          <p:cNvPr id="672" name="Google Shape;672;p55"/>
          <p:cNvSpPr txBox="1"/>
          <p:nvPr/>
        </p:nvSpPr>
        <p:spPr>
          <a:xfrm>
            <a:off x="1107939" y="397171"/>
            <a:ext cx="1711461" cy="579781"/>
          </a:xfrm>
          <a:prstGeom prst="rect">
            <a:avLst/>
          </a:prstGeom>
          <a:solidFill>
            <a:srgbClr val="FF9900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t" anchorCtr="0">
            <a:noAutofit/>
          </a:bodyPr>
          <a:lstStyle/>
          <a:p>
            <a:pPr marL="2317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 IT!</a:t>
            </a:r>
            <a:endParaRPr/>
          </a:p>
        </p:txBody>
      </p:sp>
      <p:sp>
        <p:nvSpPr>
          <p:cNvPr id="673" name="Google Shape;673;p55"/>
          <p:cNvSpPr txBox="1"/>
          <p:nvPr/>
        </p:nvSpPr>
        <p:spPr>
          <a:xfrm>
            <a:off x="8305800" y="6369050"/>
            <a:ext cx="685800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 6</a:t>
            </a:r>
            <a:endParaRPr/>
          </a:p>
        </p:txBody>
      </p:sp>
    </p:spTree>
  </p:cSld>
  <p:clrMapOvr>
    <a:masterClrMapping/>
  </p:clrMapOvr>
  <p:transition>
    <p:wipe dir="r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56"/>
          <p:cNvSpPr/>
          <p:nvPr/>
        </p:nvSpPr>
        <p:spPr>
          <a:xfrm>
            <a:off x="609600" y="1322696"/>
            <a:ext cx="8001000" cy="43858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Prepare the adjusting entries needed at August 31, 2017.</a:t>
            </a:r>
            <a:endParaRPr/>
          </a:p>
          <a:p>
            <a:pPr marL="693738" marR="0" lvl="0" indent="-457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ic Sans MS"/>
              <a:buAutoNum type="arabicPeriod"/>
            </a:pPr>
            <a:r>
              <a:rPr lang="en-US"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 August 31, the company owed its employees ¥8,000 in salaries and wages that will be paid on September 1.</a:t>
            </a:r>
            <a:endParaRPr/>
          </a:p>
          <a:p>
            <a:pPr marL="693738" marR="0" lvl="0" indent="-457200" algn="l" rtl="0">
              <a:lnSpc>
                <a:spcPct val="11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ic Sans MS"/>
              <a:buAutoNum type="arabicPeriod"/>
            </a:pPr>
            <a:r>
              <a:rPr lang="en-US"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 August 1, the company borrowed ¥300,000 from a local bank on a 15-year mortgage. The annual interest rate is 10%.</a:t>
            </a:r>
            <a:endParaRPr/>
          </a:p>
          <a:p>
            <a:pPr marL="693738" marR="0" lvl="0" indent="-457200" algn="l" rtl="0">
              <a:lnSpc>
                <a:spcPct val="11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ic Sans MS"/>
              <a:buAutoNum type="arabicPeriod"/>
            </a:pPr>
            <a:r>
              <a:rPr lang="en-US"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Revenue for services performed but unrecorded for August totaled ¥11,000.</a:t>
            </a:r>
            <a:endParaRPr/>
          </a:p>
        </p:txBody>
      </p:sp>
      <p:sp>
        <p:nvSpPr>
          <p:cNvPr id="679" name="Google Shape;679;p56"/>
          <p:cNvSpPr/>
          <p:nvPr/>
        </p:nvSpPr>
        <p:spPr>
          <a:xfrm>
            <a:off x="1600200" y="2532371"/>
            <a:ext cx="7239000" cy="715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Salaries and Wages Expense	8,000</a:t>
            </a:r>
            <a:endParaRPr/>
          </a:p>
          <a:p>
            <a:pPr marL="457200" marR="0" lvl="0" indent="-45720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Salaries and Wages Payable		8,000</a:t>
            </a:r>
            <a:endParaRPr/>
          </a:p>
        </p:txBody>
      </p:sp>
      <p:sp>
        <p:nvSpPr>
          <p:cNvPr id="680" name="Google Shape;680;p56"/>
          <p:cNvSpPr/>
          <p:nvPr/>
        </p:nvSpPr>
        <p:spPr>
          <a:xfrm>
            <a:off x="1600200" y="4102790"/>
            <a:ext cx="7239000" cy="715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Interest Expense	2,500</a:t>
            </a:r>
            <a:endParaRPr/>
          </a:p>
          <a:p>
            <a:pPr marL="457200" marR="0" lvl="0" indent="-45720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Interest Payable		2,500</a:t>
            </a:r>
            <a:endParaRPr/>
          </a:p>
        </p:txBody>
      </p:sp>
      <p:sp>
        <p:nvSpPr>
          <p:cNvPr id="681" name="Google Shape;681;p56"/>
          <p:cNvSpPr/>
          <p:nvPr/>
        </p:nvSpPr>
        <p:spPr>
          <a:xfrm>
            <a:off x="1600200" y="5702990"/>
            <a:ext cx="7239000" cy="715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Accounts Receivable	11,000</a:t>
            </a:r>
            <a:endParaRPr sz="1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Service Revenue		11,000</a:t>
            </a:r>
            <a:endParaRPr/>
          </a:p>
        </p:txBody>
      </p:sp>
      <p:sp>
        <p:nvSpPr>
          <p:cNvPr id="682" name="Google Shape;682;p56"/>
          <p:cNvSpPr txBox="1"/>
          <p:nvPr/>
        </p:nvSpPr>
        <p:spPr>
          <a:xfrm>
            <a:off x="277504" y="397171"/>
            <a:ext cx="8577217" cy="579781"/>
          </a:xfrm>
          <a:prstGeom prst="rect">
            <a:avLst/>
          </a:prstGeom>
          <a:solidFill>
            <a:srgbClr val="0000BF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2317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</p:txBody>
      </p:sp>
      <p:sp>
        <p:nvSpPr>
          <p:cNvPr id="683" name="Google Shape;683;p56"/>
          <p:cNvSpPr txBox="1"/>
          <p:nvPr/>
        </p:nvSpPr>
        <p:spPr>
          <a:xfrm>
            <a:off x="1107939" y="397171"/>
            <a:ext cx="1711461" cy="579781"/>
          </a:xfrm>
          <a:prstGeom prst="rect">
            <a:avLst/>
          </a:prstGeom>
          <a:solidFill>
            <a:srgbClr val="FF9900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t" anchorCtr="0">
            <a:noAutofit/>
          </a:bodyPr>
          <a:lstStyle/>
          <a:p>
            <a:pPr marL="2317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 IT!</a:t>
            </a:r>
            <a:endParaRPr/>
          </a:p>
        </p:txBody>
      </p:sp>
      <p:sp>
        <p:nvSpPr>
          <p:cNvPr id="684" name="Google Shape;684;p56"/>
          <p:cNvSpPr txBox="1"/>
          <p:nvPr/>
        </p:nvSpPr>
        <p:spPr>
          <a:xfrm>
            <a:off x="8305800" y="6369050"/>
            <a:ext cx="685800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 6</a:t>
            </a:r>
            <a:endParaRPr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1" y="1219200"/>
            <a:ext cx="8534400" cy="3409035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57"/>
          <p:cNvSpPr txBox="1"/>
          <p:nvPr/>
        </p:nvSpPr>
        <p:spPr>
          <a:xfrm>
            <a:off x="269034" y="5161636"/>
            <a:ext cx="2797792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Illustration 3-22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 sz="12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Summary of adjusting entries</a:t>
            </a:r>
            <a:endParaRPr/>
          </a:p>
        </p:txBody>
      </p:sp>
      <p:sp>
        <p:nvSpPr>
          <p:cNvPr id="691" name="Google Shape;691;p57"/>
          <p:cNvSpPr txBox="1"/>
          <p:nvPr/>
        </p:nvSpPr>
        <p:spPr>
          <a:xfrm>
            <a:off x="8305800" y="6369050"/>
            <a:ext cx="685800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 6</a:t>
            </a:r>
            <a:endParaRPr/>
          </a:p>
        </p:txBody>
      </p:sp>
      <p:sp>
        <p:nvSpPr>
          <p:cNvPr id="692" name="Google Shape;692;p57"/>
          <p:cNvSpPr txBox="1"/>
          <p:nvPr/>
        </p:nvSpPr>
        <p:spPr>
          <a:xfrm>
            <a:off x="-17106" y="6324603"/>
            <a:ext cx="9161106" cy="533398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8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57"/>
          <p:cNvSpPr txBox="1"/>
          <p:nvPr/>
        </p:nvSpPr>
        <p:spPr>
          <a:xfrm>
            <a:off x="-17106" y="-17124"/>
            <a:ext cx="9161106" cy="702923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8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Summary of Basic Relationships</a:t>
            </a:r>
            <a:endParaRPr sz="3200" b="1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wipe dir="r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58"/>
          <p:cNvSpPr txBox="1"/>
          <p:nvPr/>
        </p:nvSpPr>
        <p:spPr>
          <a:xfrm>
            <a:off x="609600" y="1752600"/>
            <a:ext cx="7924800" cy="4228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800"/>
              <a:buFont typeface="Noto Sans Symbols"/>
              <a:buNone/>
            </a:pPr>
            <a:r>
              <a:rPr lang="en-US" sz="2800" b="1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Preparing the Adjusted Trial Balance</a:t>
            </a:r>
            <a:endParaRPr sz="2800" b="0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457200" algn="l" rtl="0">
              <a:lnSpc>
                <a:spcPct val="120000"/>
              </a:lnSpc>
              <a:spcBef>
                <a:spcPts val="1470"/>
              </a:spcBef>
              <a:spcAft>
                <a:spcPts val="0"/>
              </a:spcAft>
              <a:buClr>
                <a:srgbClr val="CC0000"/>
              </a:buClr>
              <a:buSzPts val="1680"/>
              <a:buFont typeface="Noto Sans Symbols"/>
              <a:buChar char="◆"/>
            </a:pPr>
            <a:r>
              <a:rPr lang="en-US"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Prepared </a:t>
            </a:r>
            <a:r>
              <a:rPr lang="en-US"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after all adjusting entries</a:t>
            </a:r>
            <a:r>
              <a:rPr lang="en-US"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are </a:t>
            </a:r>
            <a:endParaRPr/>
          </a:p>
          <a:p>
            <a:pPr marL="679450" marR="0" lvl="1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80"/>
              <a:buFont typeface="Noto Sans Symbols"/>
              <a:buNone/>
            </a:pPr>
            <a:r>
              <a:rPr lang="en-US"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journalized and posted.</a:t>
            </a:r>
            <a:endParaRPr/>
          </a:p>
          <a:p>
            <a:pPr marL="685800" marR="0" lvl="1" indent="-457200" algn="l" rtl="0">
              <a:lnSpc>
                <a:spcPct val="120000"/>
              </a:lnSpc>
              <a:spcBef>
                <a:spcPts val="1470"/>
              </a:spcBef>
              <a:spcAft>
                <a:spcPts val="0"/>
              </a:spcAft>
              <a:buClr>
                <a:srgbClr val="CC0000"/>
              </a:buClr>
              <a:buSzPts val="1680"/>
              <a:buFont typeface="Noto Sans Symbols"/>
              <a:buChar char="◆"/>
            </a:pPr>
            <a:r>
              <a:rPr lang="en-US"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Purpose is to </a:t>
            </a:r>
            <a:r>
              <a:rPr lang="en-US"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prove the equality</a:t>
            </a:r>
            <a:r>
              <a:rPr lang="en-US"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debit balances and credit balances in the ledger. </a:t>
            </a:r>
            <a:endParaRPr/>
          </a:p>
          <a:p>
            <a:pPr marL="685800" marR="0" lvl="1" indent="-457200" algn="l" rtl="0">
              <a:lnSpc>
                <a:spcPct val="120000"/>
              </a:lnSpc>
              <a:spcBef>
                <a:spcPts val="1470"/>
              </a:spcBef>
              <a:spcAft>
                <a:spcPts val="0"/>
              </a:spcAft>
              <a:buClr>
                <a:srgbClr val="CC0000"/>
              </a:buClr>
              <a:buSzPts val="1680"/>
              <a:buFont typeface="Noto Sans Symbols"/>
              <a:buChar char="◆"/>
            </a:pPr>
            <a:r>
              <a:rPr lang="en-US"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the </a:t>
            </a:r>
            <a:r>
              <a:rPr lang="en-US"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primary basis for the preparation of financial statements</a:t>
            </a:r>
            <a:r>
              <a:rPr lang="en-US"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685800" marR="0" lvl="1" indent="-350520" algn="l" rtl="0">
              <a:lnSpc>
                <a:spcPct val="120000"/>
              </a:lnSpc>
              <a:spcBef>
                <a:spcPts val="1470"/>
              </a:spcBef>
              <a:spcAft>
                <a:spcPts val="0"/>
              </a:spcAft>
              <a:buClr>
                <a:srgbClr val="800000"/>
              </a:buClr>
              <a:buSzPts val="1680"/>
              <a:buFont typeface="Noto Sans Symbols"/>
              <a:buNone/>
            </a:pPr>
            <a:endParaRPr sz="2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9" name="Google Shape;699;p58"/>
          <p:cNvCxnSpPr/>
          <p:nvPr/>
        </p:nvCxnSpPr>
        <p:spPr>
          <a:xfrm>
            <a:off x="7147279" y="1371600"/>
            <a:ext cx="0" cy="1905000"/>
          </a:xfrm>
          <a:prstGeom prst="straightConnector1">
            <a:avLst/>
          </a:prstGeom>
          <a:solidFill>
            <a:schemeClr val="accen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0" name="Google Shape;700;p58"/>
          <p:cNvSpPr txBox="1"/>
          <p:nvPr/>
        </p:nvSpPr>
        <p:spPr>
          <a:xfrm>
            <a:off x="762000" y="381000"/>
            <a:ext cx="8092721" cy="1027118"/>
          </a:xfrm>
          <a:prstGeom prst="rect">
            <a:avLst/>
          </a:prstGeom>
          <a:solidFill>
            <a:srgbClr val="0000BF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8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The Adjusted Trial Balance and Financial Statements</a:t>
            </a:r>
            <a:endParaRPr/>
          </a:p>
        </p:txBody>
      </p:sp>
      <p:sp>
        <p:nvSpPr>
          <p:cNvPr id="701" name="Google Shape;701;p58"/>
          <p:cNvSpPr txBox="1"/>
          <p:nvPr/>
        </p:nvSpPr>
        <p:spPr>
          <a:xfrm>
            <a:off x="277504" y="381000"/>
            <a:ext cx="484496" cy="1027118"/>
          </a:xfrm>
          <a:prstGeom prst="rect">
            <a:avLst/>
          </a:prstGeom>
          <a:solidFill>
            <a:srgbClr val="FF9900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t" anchorCtr="0">
            <a:noAutofit/>
          </a:bodyPr>
          <a:lstStyle/>
          <a:p>
            <a:pPr marL="2317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58"/>
          <p:cNvSpPr/>
          <p:nvPr/>
        </p:nvSpPr>
        <p:spPr>
          <a:xfrm>
            <a:off x="7276501" y="1469408"/>
            <a:ext cx="1715099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Learning Objective 7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Describe the nature and purpose of an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adjusted trial balance.</a:t>
            </a:r>
            <a:endParaRPr/>
          </a:p>
        </p:txBody>
      </p:sp>
      <p:sp>
        <p:nvSpPr>
          <p:cNvPr id="703" name="Google Shape;703;p58"/>
          <p:cNvSpPr txBox="1"/>
          <p:nvPr/>
        </p:nvSpPr>
        <p:spPr>
          <a:xfrm>
            <a:off x="8305800" y="6369050"/>
            <a:ext cx="685800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 7</a:t>
            </a:r>
            <a:endParaRPr/>
          </a:p>
        </p:txBody>
      </p:sp>
    </p:spTree>
  </p:cSld>
  <p:clrMapOvr>
    <a:masterClrMapping/>
  </p:clrMapOvr>
  <p:transition>
    <p:wipe dir="r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3866" y="332096"/>
            <a:ext cx="7155886" cy="6064251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709" name="Google Shape;709;p59"/>
          <p:cNvSpPr/>
          <p:nvPr/>
        </p:nvSpPr>
        <p:spPr>
          <a:xfrm>
            <a:off x="1676400" y="6193808"/>
            <a:ext cx="1676400" cy="461665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Illustration 3-25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Adjusted trial balance</a:t>
            </a:r>
            <a:endParaRPr/>
          </a:p>
        </p:txBody>
      </p:sp>
      <p:sp>
        <p:nvSpPr>
          <p:cNvPr id="710" name="Google Shape;710;p59"/>
          <p:cNvSpPr txBox="1"/>
          <p:nvPr/>
        </p:nvSpPr>
        <p:spPr>
          <a:xfrm>
            <a:off x="8305800" y="6369050"/>
            <a:ext cx="685800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 7</a:t>
            </a:r>
            <a:endParaRPr/>
          </a:p>
        </p:txBody>
      </p:sp>
    </p:spTree>
  </p:cSld>
  <p:clrMapOvr>
    <a:masterClrMapping/>
  </p:clrMapOvr>
  <p:transition>
    <p:wipe dir="r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0"/>
          <p:cNvSpPr/>
          <p:nvPr/>
        </p:nvSpPr>
        <p:spPr>
          <a:xfrm>
            <a:off x="547461" y="1452522"/>
            <a:ext cx="7924800" cy="434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550" tIns="46025" rIns="182550" bIns="460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25"/>
              <a:buFont typeface="Noto Sans Symbols"/>
              <a:buNone/>
            </a:pPr>
            <a:r>
              <a:rPr lang="en-US" sz="1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Which of the following statements is incorrect concerning the adjusted trial balance?</a:t>
            </a:r>
            <a:endParaRPr/>
          </a:p>
          <a:p>
            <a:pPr marL="623888" marR="0" lvl="1" indent="-388938" algn="l" rtl="0">
              <a:lnSpc>
                <a:spcPct val="120000"/>
              </a:lnSpc>
              <a:spcBef>
                <a:spcPts val="57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oto Sans Symbols"/>
              <a:buAutoNum type="alphaLcPeriod"/>
            </a:pPr>
            <a:r>
              <a:rPr lang="en-US"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(a) An adjusted trial balance proves the equality of the total debit balances and the total credit balances in the ledger after all adjustments are made.</a:t>
            </a:r>
            <a:endParaRPr/>
          </a:p>
          <a:p>
            <a:pPr marL="623888" marR="0" lvl="1" indent="-388938" algn="l" rtl="0">
              <a:lnSpc>
                <a:spcPct val="120000"/>
              </a:lnSpc>
              <a:spcBef>
                <a:spcPts val="57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oto Sans Symbols"/>
              <a:buAutoNum type="alphaLcPeriod"/>
            </a:pPr>
            <a:r>
              <a:rPr lang="en-US"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adjusted trial balance provides the primary basis for the preparation of financial statements.</a:t>
            </a:r>
            <a:endParaRPr/>
          </a:p>
          <a:p>
            <a:pPr marL="623888" marR="0" lvl="1" indent="-388938" algn="l" rtl="0">
              <a:lnSpc>
                <a:spcPct val="120000"/>
              </a:lnSpc>
              <a:spcBef>
                <a:spcPts val="57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oto Sans Symbols"/>
              <a:buAutoNum type="alphaLcPeriod"/>
            </a:pPr>
            <a:r>
              <a:rPr lang="en-US"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adjusted trial balance lists the account balances segregated by assets and liabilities.</a:t>
            </a:r>
            <a:endParaRPr/>
          </a:p>
          <a:p>
            <a:pPr marL="623888" marR="0" lvl="1" indent="-388938" algn="l" rtl="0">
              <a:lnSpc>
                <a:spcPct val="120000"/>
              </a:lnSpc>
              <a:spcBef>
                <a:spcPts val="57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oto Sans Symbols"/>
              <a:buAutoNum type="alphaLcPeriod"/>
            </a:pPr>
            <a:r>
              <a:rPr lang="en-US"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adjusted trial balance is prepared after the adjusting entries have been journalized and posted.</a:t>
            </a: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60"/>
          <p:cNvSpPr/>
          <p:nvPr/>
        </p:nvSpPr>
        <p:spPr>
          <a:xfrm>
            <a:off x="533400" y="838200"/>
            <a:ext cx="5334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Question</a:t>
            </a:r>
            <a:endParaRPr/>
          </a:p>
        </p:txBody>
      </p:sp>
      <p:sp>
        <p:nvSpPr>
          <p:cNvPr id="717" name="Google Shape;717;p60"/>
          <p:cNvSpPr/>
          <p:nvPr/>
        </p:nvSpPr>
        <p:spPr>
          <a:xfrm>
            <a:off x="270370" y="4191000"/>
            <a:ext cx="554182" cy="4572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CC0000"/>
          </a:solidFill>
          <a:ln w="381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60"/>
          <p:cNvSpPr txBox="1"/>
          <p:nvPr/>
        </p:nvSpPr>
        <p:spPr>
          <a:xfrm>
            <a:off x="8305800" y="6369050"/>
            <a:ext cx="685800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 7</a:t>
            </a:r>
            <a:endParaRPr/>
          </a:p>
        </p:txBody>
      </p:sp>
      <p:sp>
        <p:nvSpPr>
          <p:cNvPr id="719" name="Google Shape;719;p60"/>
          <p:cNvSpPr txBox="1"/>
          <p:nvPr/>
        </p:nvSpPr>
        <p:spPr>
          <a:xfrm>
            <a:off x="-17106" y="-31475"/>
            <a:ext cx="9161106" cy="738883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8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Preparing the Adjusted Trail Balance</a:t>
            </a:r>
            <a:endParaRPr/>
          </a:p>
        </p:txBody>
      </p:sp>
      <p:sp>
        <p:nvSpPr>
          <p:cNvPr id="720" name="Google Shape;720;p60"/>
          <p:cNvSpPr txBox="1"/>
          <p:nvPr/>
        </p:nvSpPr>
        <p:spPr>
          <a:xfrm>
            <a:off x="-17106" y="6324603"/>
            <a:ext cx="9161106" cy="533398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8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61"/>
          <p:cNvSpPr/>
          <p:nvPr/>
        </p:nvSpPr>
        <p:spPr>
          <a:xfrm>
            <a:off x="3569970" y="3336925"/>
            <a:ext cx="1927860" cy="1905000"/>
          </a:xfrm>
          <a:prstGeom prst="foldedCorner">
            <a:avLst>
              <a:gd name="adj" fmla="val 12500"/>
            </a:avLst>
          </a:prstGeom>
          <a:solidFill>
            <a:srgbClr val="F9EFA5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None/>
            </a:pPr>
            <a:r>
              <a:rPr lang="en-US" sz="2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Retained Earnings Statement </a:t>
            </a:r>
            <a:endParaRPr/>
          </a:p>
        </p:txBody>
      </p:sp>
      <p:sp>
        <p:nvSpPr>
          <p:cNvPr id="726" name="Google Shape;726;p61"/>
          <p:cNvSpPr txBox="1"/>
          <p:nvPr/>
        </p:nvSpPr>
        <p:spPr>
          <a:xfrm>
            <a:off x="685800" y="1520432"/>
            <a:ext cx="7772400" cy="829458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chemeClr val="lt2"/>
            </a:outerShdw>
          </a:effectLst>
        </p:spPr>
        <p:txBody>
          <a:bodyPr spcFirstLastPara="1" wrap="square" lIns="91425" tIns="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None/>
            </a:pPr>
            <a:r>
              <a:rPr lang="en-US" sz="23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Financial Statements are prepared directly from the </a:t>
            </a:r>
            <a:r>
              <a:rPr lang="en-US" sz="2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Adjusted Trial Balance</a:t>
            </a:r>
            <a:r>
              <a:rPr lang="en-US" sz="23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 </a:t>
            </a:r>
            <a:endParaRPr sz="23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61"/>
          <p:cNvSpPr/>
          <p:nvPr/>
        </p:nvSpPr>
        <p:spPr>
          <a:xfrm>
            <a:off x="826770" y="3336925"/>
            <a:ext cx="1927860" cy="1905000"/>
          </a:xfrm>
          <a:prstGeom prst="foldedCorner">
            <a:avLst>
              <a:gd name="adj" fmla="val 12500"/>
            </a:avLst>
          </a:prstGeom>
          <a:solidFill>
            <a:srgbClr val="F9EFA5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None/>
            </a:pPr>
            <a:r>
              <a:rPr lang="en-US" sz="2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Income Statement</a:t>
            </a:r>
            <a:endParaRPr/>
          </a:p>
        </p:txBody>
      </p:sp>
      <p:sp>
        <p:nvSpPr>
          <p:cNvPr id="728" name="Google Shape;728;p61"/>
          <p:cNvSpPr/>
          <p:nvPr/>
        </p:nvSpPr>
        <p:spPr>
          <a:xfrm>
            <a:off x="6313170" y="3336925"/>
            <a:ext cx="1927860" cy="1905000"/>
          </a:xfrm>
          <a:prstGeom prst="foldedCorner">
            <a:avLst>
              <a:gd name="adj" fmla="val 12500"/>
            </a:avLst>
          </a:prstGeom>
          <a:solidFill>
            <a:srgbClr val="F9EFA5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None/>
            </a:pPr>
            <a:r>
              <a:rPr lang="en-US" sz="2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Statement of Financial Position</a:t>
            </a:r>
            <a:endParaRPr/>
          </a:p>
        </p:txBody>
      </p:sp>
      <p:sp>
        <p:nvSpPr>
          <p:cNvPr id="729" name="Google Shape;729;p61"/>
          <p:cNvSpPr/>
          <p:nvPr/>
        </p:nvSpPr>
        <p:spPr>
          <a:xfrm>
            <a:off x="4349819" y="2498725"/>
            <a:ext cx="368163" cy="762000"/>
          </a:xfrm>
          <a:prstGeom prst="downArrow">
            <a:avLst>
              <a:gd name="adj1" fmla="val 50000"/>
              <a:gd name="adj2" fmla="val 83333"/>
            </a:avLst>
          </a:prstGeom>
          <a:solidFill>
            <a:srgbClr val="CC0000"/>
          </a:solidFill>
          <a:ln w="12700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None/>
            </a:pPr>
            <a:endParaRPr sz="2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61"/>
          <p:cNvSpPr/>
          <p:nvPr/>
        </p:nvSpPr>
        <p:spPr>
          <a:xfrm>
            <a:off x="1606619" y="2498725"/>
            <a:ext cx="368163" cy="762000"/>
          </a:xfrm>
          <a:prstGeom prst="downArrow">
            <a:avLst>
              <a:gd name="adj1" fmla="val 50000"/>
              <a:gd name="adj2" fmla="val 83333"/>
            </a:avLst>
          </a:prstGeom>
          <a:solidFill>
            <a:srgbClr val="CC0000"/>
          </a:solidFill>
          <a:ln w="12700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None/>
            </a:pPr>
            <a:endParaRPr sz="2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61"/>
          <p:cNvSpPr/>
          <p:nvPr/>
        </p:nvSpPr>
        <p:spPr>
          <a:xfrm>
            <a:off x="7093019" y="2498725"/>
            <a:ext cx="368163" cy="762000"/>
          </a:xfrm>
          <a:prstGeom prst="downArrow">
            <a:avLst>
              <a:gd name="adj1" fmla="val 50000"/>
              <a:gd name="adj2" fmla="val 83333"/>
            </a:avLst>
          </a:prstGeom>
          <a:solidFill>
            <a:srgbClr val="CC0000"/>
          </a:solidFill>
          <a:ln w="12700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None/>
            </a:pPr>
            <a:endParaRPr sz="2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61"/>
          <p:cNvSpPr txBox="1"/>
          <p:nvPr/>
        </p:nvSpPr>
        <p:spPr>
          <a:xfrm>
            <a:off x="8305800" y="6369050"/>
            <a:ext cx="685800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 7</a:t>
            </a:r>
            <a:endParaRPr/>
          </a:p>
        </p:txBody>
      </p:sp>
      <p:sp>
        <p:nvSpPr>
          <p:cNvPr id="733" name="Google Shape;733;p61"/>
          <p:cNvSpPr txBox="1"/>
          <p:nvPr/>
        </p:nvSpPr>
        <p:spPr>
          <a:xfrm>
            <a:off x="-17106" y="6324603"/>
            <a:ext cx="9161106" cy="533398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8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61"/>
          <p:cNvSpPr txBox="1"/>
          <p:nvPr/>
        </p:nvSpPr>
        <p:spPr>
          <a:xfrm>
            <a:off x="-8553" y="-22030"/>
            <a:ext cx="9161106" cy="784030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8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Preparing Financial Statements</a:t>
            </a:r>
            <a:endParaRPr/>
          </a:p>
        </p:txBody>
      </p:sp>
    </p:spTree>
  </p:cSld>
  <p:clrMapOvr>
    <a:masterClrMapping/>
  </p:clrMapOvr>
  <p:transition>
    <p:wipe dir="r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Google Shape;739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7816" y="179696"/>
            <a:ext cx="7956584" cy="6439454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62"/>
          <p:cNvSpPr/>
          <p:nvPr/>
        </p:nvSpPr>
        <p:spPr>
          <a:xfrm>
            <a:off x="8382000" y="1905000"/>
            <a:ext cx="228600" cy="53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None/>
            </a:pPr>
            <a:endParaRPr sz="2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62"/>
          <p:cNvSpPr/>
          <p:nvPr/>
        </p:nvSpPr>
        <p:spPr>
          <a:xfrm>
            <a:off x="685800" y="5893439"/>
            <a:ext cx="3733800" cy="6461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Illustration 3-26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 sz="12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Preparation of the income statement and retained earnings statement from the adjusted trial balance</a:t>
            </a:r>
            <a:endParaRPr/>
          </a:p>
        </p:txBody>
      </p:sp>
      <p:sp>
        <p:nvSpPr>
          <p:cNvPr id="742" name="Google Shape;742;p62"/>
          <p:cNvSpPr txBox="1"/>
          <p:nvPr/>
        </p:nvSpPr>
        <p:spPr>
          <a:xfrm>
            <a:off x="8382000" y="6369050"/>
            <a:ext cx="685800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 7</a:t>
            </a:r>
            <a:endParaRPr/>
          </a:p>
        </p:txBody>
      </p:sp>
    </p:spTree>
  </p:cSld>
  <p:clrMapOvr>
    <a:masterClrMapping/>
  </p:clrMapOvr>
  <p:transition>
    <p:wipe dir="r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63"/>
          <p:cNvSpPr/>
          <p:nvPr/>
        </p:nvSpPr>
        <p:spPr>
          <a:xfrm>
            <a:off x="914400" y="5906869"/>
            <a:ext cx="2971800" cy="6463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Illustration 3-27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 sz="12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Preparation of the statement of financial position from the adjusted trial balance</a:t>
            </a:r>
            <a:endParaRPr/>
          </a:p>
        </p:txBody>
      </p:sp>
      <p:pic>
        <p:nvPicPr>
          <p:cNvPr id="748" name="Google Shape;748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1915" y="332096"/>
            <a:ext cx="8707797" cy="5558676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63"/>
          <p:cNvSpPr txBox="1"/>
          <p:nvPr/>
        </p:nvSpPr>
        <p:spPr>
          <a:xfrm>
            <a:off x="8305800" y="6369050"/>
            <a:ext cx="685800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 7</a:t>
            </a:r>
            <a:endParaRPr/>
          </a:p>
        </p:txBody>
      </p:sp>
    </p:spTree>
  </p:cSld>
  <p:clrMapOvr>
    <a:masterClrMapping/>
  </p:clrMapOvr>
  <p:transition>
    <p:wipe dir="r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64"/>
          <p:cNvSpPr txBox="1"/>
          <p:nvPr/>
        </p:nvSpPr>
        <p:spPr>
          <a:xfrm>
            <a:off x="277504" y="397171"/>
            <a:ext cx="8577217" cy="579781"/>
          </a:xfrm>
          <a:prstGeom prst="rect">
            <a:avLst/>
          </a:prstGeom>
          <a:solidFill>
            <a:srgbClr val="0000BF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2317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</p:txBody>
      </p:sp>
      <p:sp>
        <p:nvSpPr>
          <p:cNvPr id="755" name="Google Shape;755;p64"/>
          <p:cNvSpPr txBox="1"/>
          <p:nvPr/>
        </p:nvSpPr>
        <p:spPr>
          <a:xfrm>
            <a:off x="1107939" y="397171"/>
            <a:ext cx="1711461" cy="579781"/>
          </a:xfrm>
          <a:prstGeom prst="rect">
            <a:avLst/>
          </a:prstGeom>
          <a:solidFill>
            <a:srgbClr val="FF9900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t" anchorCtr="0">
            <a:noAutofit/>
          </a:bodyPr>
          <a:lstStyle/>
          <a:p>
            <a:pPr marL="2317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 IT!</a:t>
            </a:r>
            <a:endParaRPr/>
          </a:p>
        </p:txBody>
      </p:sp>
      <p:pic>
        <p:nvPicPr>
          <p:cNvPr id="756" name="Google Shape;756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426" y="1271675"/>
            <a:ext cx="8561295" cy="4685573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757" name="Google Shape;757;p64"/>
          <p:cNvSpPr txBox="1"/>
          <p:nvPr/>
        </p:nvSpPr>
        <p:spPr>
          <a:xfrm>
            <a:off x="8305800" y="6369050"/>
            <a:ext cx="685800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 7</a:t>
            </a:r>
            <a:endParaRPr/>
          </a:p>
        </p:txBody>
      </p:sp>
    </p:spTree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/>
          <p:nvPr/>
        </p:nvSpPr>
        <p:spPr>
          <a:xfrm>
            <a:off x="569232" y="1646964"/>
            <a:ext cx="7696200" cy="45618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550" tIns="46025" rIns="182550" bIns="46025" anchor="t" anchorCtr="0">
            <a:spAutoFit/>
          </a:bodyPr>
          <a:lstStyle/>
          <a:p>
            <a:pPr marL="517525" marR="0" lvl="0" indent="-517525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0"/>
              <a:buFont typeface="Noto Sans Symbols"/>
              <a:buNone/>
            </a:pPr>
            <a:r>
              <a:rPr lang="en-US" sz="2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The time period assumption states that:</a:t>
            </a:r>
            <a:endParaRPr/>
          </a:p>
          <a:p>
            <a:pPr marL="682625" marR="0" lvl="1" indent="-450850" algn="just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AutoNum type="alphaLcPeriod"/>
            </a:pP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companies must wait until the calendar year is completed to prepare financial statements.</a:t>
            </a:r>
            <a:endParaRPr/>
          </a:p>
          <a:p>
            <a:pPr marL="682625" marR="0" lvl="1" indent="-450850" algn="just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AutoNum type="alphaLcPeriod"/>
            </a:pP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companies use the fiscal year to report financial information.</a:t>
            </a:r>
            <a:endParaRPr/>
          </a:p>
          <a:p>
            <a:pPr marL="682625" marR="0" lvl="1" indent="-450850" algn="just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AutoNum type="alphaLcPeriod"/>
            </a:pP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economic life of a business can be divided into artificial time periods.</a:t>
            </a:r>
            <a:endParaRPr/>
          </a:p>
          <a:p>
            <a:pPr marL="682625" marR="0" lvl="1" indent="-450850" algn="just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AutoNum type="alphaLcPeriod"/>
            </a:pP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companies record information in the time period in which the events occur.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6"/>
          <p:cNvSpPr/>
          <p:nvPr/>
        </p:nvSpPr>
        <p:spPr>
          <a:xfrm>
            <a:off x="685800" y="1066819"/>
            <a:ext cx="53340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Question</a:t>
            </a:r>
            <a:endParaRPr/>
          </a:p>
        </p:txBody>
      </p:sp>
      <p:sp>
        <p:nvSpPr>
          <p:cNvPr id="144" name="Google Shape;144;p6"/>
          <p:cNvSpPr/>
          <p:nvPr/>
        </p:nvSpPr>
        <p:spPr>
          <a:xfrm>
            <a:off x="292141" y="4267200"/>
            <a:ext cx="554182" cy="4572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CC0000"/>
          </a:solidFill>
          <a:ln w="381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6"/>
          <p:cNvSpPr txBox="1"/>
          <p:nvPr/>
        </p:nvSpPr>
        <p:spPr>
          <a:xfrm>
            <a:off x="-17106" y="-1"/>
            <a:ext cx="9161106" cy="761983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8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u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Fiscal and Calendar Years</a:t>
            </a:r>
            <a:endParaRPr/>
          </a:p>
        </p:txBody>
      </p:sp>
      <p:cxnSp>
        <p:nvCxnSpPr>
          <p:cNvPr id="146" name="Google Shape;146;p6"/>
          <p:cNvCxnSpPr/>
          <p:nvPr/>
        </p:nvCxnSpPr>
        <p:spPr>
          <a:xfrm>
            <a:off x="0" y="914400"/>
            <a:ext cx="9144000" cy="0"/>
          </a:xfrm>
          <a:prstGeom prst="straightConnector1">
            <a:avLst/>
          </a:prstGeom>
          <a:noFill/>
          <a:ln w="57150" cap="sq" cmpd="sng">
            <a:solidFill>
              <a:srgbClr val="006A6A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7" name="Google Shape;14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17" y="41365"/>
            <a:ext cx="741784" cy="720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09840" y="5672344"/>
            <a:ext cx="1134160" cy="1226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65"/>
          <p:cNvSpPr/>
          <p:nvPr/>
        </p:nvSpPr>
        <p:spPr>
          <a:xfrm>
            <a:off x="762000" y="1291289"/>
            <a:ext cx="8015515" cy="40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(a) Determine the net income for the quarter April 1 to June 30.</a:t>
            </a:r>
            <a:endParaRPr/>
          </a:p>
        </p:txBody>
      </p:sp>
      <p:sp>
        <p:nvSpPr>
          <p:cNvPr id="763" name="Google Shape;763;p65"/>
          <p:cNvSpPr txBox="1"/>
          <p:nvPr/>
        </p:nvSpPr>
        <p:spPr>
          <a:xfrm>
            <a:off x="277504" y="397171"/>
            <a:ext cx="8577217" cy="579781"/>
          </a:xfrm>
          <a:prstGeom prst="rect">
            <a:avLst/>
          </a:prstGeom>
          <a:solidFill>
            <a:srgbClr val="0000BF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2317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</p:txBody>
      </p:sp>
      <p:sp>
        <p:nvSpPr>
          <p:cNvPr id="764" name="Google Shape;764;p65"/>
          <p:cNvSpPr txBox="1"/>
          <p:nvPr/>
        </p:nvSpPr>
        <p:spPr>
          <a:xfrm>
            <a:off x="1107939" y="397171"/>
            <a:ext cx="1711461" cy="579781"/>
          </a:xfrm>
          <a:prstGeom prst="rect">
            <a:avLst/>
          </a:prstGeom>
          <a:solidFill>
            <a:srgbClr val="FF9900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t" anchorCtr="0">
            <a:noAutofit/>
          </a:bodyPr>
          <a:lstStyle/>
          <a:p>
            <a:pPr marL="2317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 IT!</a:t>
            </a:r>
            <a:endParaRPr/>
          </a:p>
        </p:txBody>
      </p:sp>
      <p:pic>
        <p:nvPicPr>
          <p:cNvPr id="765" name="Google Shape;765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1854531"/>
            <a:ext cx="7646987" cy="4581525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65"/>
          <p:cNvSpPr/>
          <p:nvPr/>
        </p:nvSpPr>
        <p:spPr>
          <a:xfrm>
            <a:off x="990600" y="2209800"/>
            <a:ext cx="7543800" cy="30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7" name="Google Shape;767;p65"/>
          <p:cNvSpPr/>
          <p:nvPr/>
        </p:nvSpPr>
        <p:spPr>
          <a:xfrm>
            <a:off x="990600" y="2541896"/>
            <a:ext cx="7543800" cy="30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8" name="Google Shape;768;p65"/>
          <p:cNvSpPr/>
          <p:nvPr/>
        </p:nvSpPr>
        <p:spPr>
          <a:xfrm>
            <a:off x="6664050" y="2895600"/>
            <a:ext cx="1870350" cy="30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9" name="Google Shape;769;p65"/>
          <p:cNvSpPr/>
          <p:nvPr/>
        </p:nvSpPr>
        <p:spPr>
          <a:xfrm>
            <a:off x="990600" y="3581400"/>
            <a:ext cx="7543800" cy="30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0" name="Google Shape;770;p65"/>
          <p:cNvSpPr/>
          <p:nvPr/>
        </p:nvSpPr>
        <p:spPr>
          <a:xfrm>
            <a:off x="990600" y="3899848"/>
            <a:ext cx="7543800" cy="30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1" name="Google Shape;771;p65"/>
          <p:cNvSpPr/>
          <p:nvPr/>
        </p:nvSpPr>
        <p:spPr>
          <a:xfrm>
            <a:off x="990600" y="4231944"/>
            <a:ext cx="7543800" cy="30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2" name="Google Shape;772;p65"/>
          <p:cNvSpPr/>
          <p:nvPr/>
        </p:nvSpPr>
        <p:spPr>
          <a:xfrm>
            <a:off x="990600" y="4558352"/>
            <a:ext cx="7543800" cy="30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3" name="Google Shape;773;p65"/>
          <p:cNvSpPr/>
          <p:nvPr/>
        </p:nvSpPr>
        <p:spPr>
          <a:xfrm>
            <a:off x="990600" y="4876800"/>
            <a:ext cx="7543800" cy="30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4" name="Google Shape;774;p65"/>
          <p:cNvSpPr/>
          <p:nvPr/>
        </p:nvSpPr>
        <p:spPr>
          <a:xfrm>
            <a:off x="990600" y="5203208"/>
            <a:ext cx="7543800" cy="30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5" name="Google Shape;775;p65"/>
          <p:cNvSpPr/>
          <p:nvPr/>
        </p:nvSpPr>
        <p:spPr>
          <a:xfrm>
            <a:off x="6664050" y="5534458"/>
            <a:ext cx="1870350" cy="2519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6" name="Google Shape;776;p65"/>
          <p:cNvSpPr/>
          <p:nvPr/>
        </p:nvSpPr>
        <p:spPr>
          <a:xfrm>
            <a:off x="6664050" y="5916304"/>
            <a:ext cx="1641750" cy="30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7" name="Google Shape;777;p65"/>
          <p:cNvSpPr txBox="1"/>
          <p:nvPr/>
        </p:nvSpPr>
        <p:spPr>
          <a:xfrm>
            <a:off x="8305800" y="6369050"/>
            <a:ext cx="685800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 7</a:t>
            </a:r>
            <a:endParaRPr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2" name="Google Shape;782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2206023"/>
            <a:ext cx="8559936" cy="3127977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66"/>
          <p:cNvSpPr/>
          <p:nvPr/>
        </p:nvSpPr>
        <p:spPr>
          <a:xfrm>
            <a:off x="762000" y="1291289"/>
            <a:ext cx="8015515" cy="1081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AutoNum type="alphaLcParenBoth" startAt="2"/>
            </a:pPr>
            <a:r>
              <a:rPr lang="en-US"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Determine the total assets and total liabilities at June 30, 2017, for Skolnick Co.</a:t>
            </a:r>
            <a:endParaRPr/>
          </a:p>
          <a:p>
            <a:pPr marL="457200" marR="0" lvl="0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66"/>
          <p:cNvSpPr txBox="1"/>
          <p:nvPr/>
        </p:nvSpPr>
        <p:spPr>
          <a:xfrm>
            <a:off x="277504" y="397171"/>
            <a:ext cx="8577217" cy="579781"/>
          </a:xfrm>
          <a:prstGeom prst="rect">
            <a:avLst/>
          </a:prstGeom>
          <a:solidFill>
            <a:srgbClr val="0000BF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2317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</p:txBody>
      </p:sp>
      <p:sp>
        <p:nvSpPr>
          <p:cNvPr id="785" name="Google Shape;785;p66"/>
          <p:cNvSpPr txBox="1"/>
          <p:nvPr/>
        </p:nvSpPr>
        <p:spPr>
          <a:xfrm>
            <a:off x="1107939" y="397171"/>
            <a:ext cx="1711461" cy="579781"/>
          </a:xfrm>
          <a:prstGeom prst="rect">
            <a:avLst/>
          </a:prstGeom>
          <a:solidFill>
            <a:srgbClr val="FF9900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t" anchorCtr="0">
            <a:noAutofit/>
          </a:bodyPr>
          <a:lstStyle/>
          <a:p>
            <a:pPr marL="2317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 IT!</a:t>
            </a:r>
            <a:endParaRPr/>
          </a:p>
        </p:txBody>
      </p:sp>
      <p:sp>
        <p:nvSpPr>
          <p:cNvPr id="786" name="Google Shape;786;p66"/>
          <p:cNvSpPr/>
          <p:nvPr/>
        </p:nvSpPr>
        <p:spPr>
          <a:xfrm>
            <a:off x="277504" y="2653352"/>
            <a:ext cx="4827896" cy="30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7" name="Google Shape;787;p66"/>
          <p:cNvSpPr/>
          <p:nvPr/>
        </p:nvSpPr>
        <p:spPr>
          <a:xfrm>
            <a:off x="277504" y="2957514"/>
            <a:ext cx="4827896" cy="7905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8" name="Google Shape;788;p66"/>
          <p:cNvSpPr/>
          <p:nvPr/>
        </p:nvSpPr>
        <p:spPr>
          <a:xfrm>
            <a:off x="304800" y="3761096"/>
            <a:ext cx="4827896" cy="2519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9" name="Google Shape;789;p66"/>
          <p:cNvSpPr/>
          <p:nvPr/>
        </p:nvSpPr>
        <p:spPr>
          <a:xfrm>
            <a:off x="304800" y="4015299"/>
            <a:ext cx="4827896" cy="2519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0" name="Google Shape;790;p66"/>
          <p:cNvSpPr/>
          <p:nvPr/>
        </p:nvSpPr>
        <p:spPr>
          <a:xfrm>
            <a:off x="304800" y="4265507"/>
            <a:ext cx="4827896" cy="2519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1" name="Google Shape;791;p66"/>
          <p:cNvSpPr/>
          <p:nvPr/>
        </p:nvSpPr>
        <p:spPr>
          <a:xfrm>
            <a:off x="304800" y="4535051"/>
            <a:ext cx="4827896" cy="2519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2" name="Google Shape;792;p66"/>
          <p:cNvSpPr/>
          <p:nvPr/>
        </p:nvSpPr>
        <p:spPr>
          <a:xfrm>
            <a:off x="3581400" y="4880795"/>
            <a:ext cx="1551296" cy="2519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3" name="Google Shape;793;p66"/>
          <p:cNvSpPr/>
          <p:nvPr/>
        </p:nvSpPr>
        <p:spPr>
          <a:xfrm>
            <a:off x="5288131" y="2667207"/>
            <a:ext cx="3627269" cy="27709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4" name="Google Shape;794;p66"/>
          <p:cNvSpPr/>
          <p:nvPr/>
        </p:nvSpPr>
        <p:spPr>
          <a:xfrm>
            <a:off x="5285096" y="2944711"/>
            <a:ext cx="3627269" cy="27709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5" name="Google Shape;795;p66"/>
          <p:cNvSpPr/>
          <p:nvPr/>
        </p:nvSpPr>
        <p:spPr>
          <a:xfrm>
            <a:off x="5288131" y="3214461"/>
            <a:ext cx="3627269" cy="5199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6" name="Google Shape;796;p66"/>
          <p:cNvSpPr/>
          <p:nvPr/>
        </p:nvSpPr>
        <p:spPr>
          <a:xfrm>
            <a:off x="5288131" y="3747222"/>
            <a:ext cx="3627269" cy="5199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7" name="Google Shape;797;p66"/>
          <p:cNvSpPr/>
          <p:nvPr/>
        </p:nvSpPr>
        <p:spPr>
          <a:xfrm>
            <a:off x="5288131" y="4267613"/>
            <a:ext cx="3627269" cy="27709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8" name="Google Shape;798;p66"/>
          <p:cNvSpPr/>
          <p:nvPr/>
        </p:nvSpPr>
        <p:spPr>
          <a:xfrm>
            <a:off x="7315200" y="4876800"/>
            <a:ext cx="1551296" cy="2519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9" name="Google Shape;799;p66"/>
          <p:cNvSpPr txBox="1"/>
          <p:nvPr/>
        </p:nvSpPr>
        <p:spPr>
          <a:xfrm>
            <a:off x="8305800" y="6369050"/>
            <a:ext cx="685800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 7</a:t>
            </a:r>
            <a:endParaRPr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67"/>
          <p:cNvSpPr/>
          <p:nvPr/>
        </p:nvSpPr>
        <p:spPr>
          <a:xfrm>
            <a:off x="762000" y="1291289"/>
            <a:ext cx="8015515" cy="74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AutoNum type="alphaLcParenBoth" startAt="3"/>
            </a:pPr>
            <a:r>
              <a:rPr lang="en-US"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Determine the amount that appears for retained earnings at June 30, 2017.</a:t>
            </a:r>
            <a:endParaRPr/>
          </a:p>
        </p:txBody>
      </p:sp>
      <p:sp>
        <p:nvSpPr>
          <p:cNvPr id="805" name="Google Shape;805;p67"/>
          <p:cNvSpPr txBox="1"/>
          <p:nvPr/>
        </p:nvSpPr>
        <p:spPr>
          <a:xfrm>
            <a:off x="277504" y="397171"/>
            <a:ext cx="8577217" cy="579781"/>
          </a:xfrm>
          <a:prstGeom prst="rect">
            <a:avLst/>
          </a:prstGeom>
          <a:solidFill>
            <a:srgbClr val="0000BF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2317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</p:txBody>
      </p:sp>
      <p:sp>
        <p:nvSpPr>
          <p:cNvPr id="806" name="Google Shape;806;p67"/>
          <p:cNvSpPr txBox="1"/>
          <p:nvPr/>
        </p:nvSpPr>
        <p:spPr>
          <a:xfrm>
            <a:off x="1107939" y="397171"/>
            <a:ext cx="1711461" cy="579781"/>
          </a:xfrm>
          <a:prstGeom prst="rect">
            <a:avLst/>
          </a:prstGeom>
          <a:solidFill>
            <a:srgbClr val="FF9900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t" anchorCtr="0">
            <a:noAutofit/>
          </a:bodyPr>
          <a:lstStyle/>
          <a:p>
            <a:pPr marL="2317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 IT!</a:t>
            </a:r>
            <a:endParaRPr/>
          </a:p>
        </p:txBody>
      </p:sp>
      <p:pic>
        <p:nvPicPr>
          <p:cNvPr id="807" name="Google Shape;807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2505075"/>
            <a:ext cx="5591175" cy="16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67"/>
          <p:cNvSpPr/>
          <p:nvPr/>
        </p:nvSpPr>
        <p:spPr>
          <a:xfrm>
            <a:off x="5029200" y="2590800"/>
            <a:ext cx="1703696" cy="30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9" name="Google Shape;809;p67"/>
          <p:cNvSpPr/>
          <p:nvPr/>
        </p:nvSpPr>
        <p:spPr>
          <a:xfrm>
            <a:off x="1107939" y="2895600"/>
            <a:ext cx="5624957" cy="30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0" name="Google Shape;810;p67"/>
          <p:cNvSpPr/>
          <p:nvPr/>
        </p:nvSpPr>
        <p:spPr>
          <a:xfrm>
            <a:off x="1102056" y="3214048"/>
            <a:ext cx="5624957" cy="30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1" name="Google Shape;811;p67"/>
          <p:cNvSpPr/>
          <p:nvPr/>
        </p:nvSpPr>
        <p:spPr>
          <a:xfrm>
            <a:off x="5029200" y="3595048"/>
            <a:ext cx="1703696" cy="30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2" name="Google Shape;812;p67"/>
          <p:cNvSpPr txBox="1"/>
          <p:nvPr/>
        </p:nvSpPr>
        <p:spPr>
          <a:xfrm>
            <a:off x="8305800" y="6369050"/>
            <a:ext cx="685800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 7</a:t>
            </a:r>
            <a:endParaRPr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7" name="Google Shape;817;p68"/>
          <p:cNvCxnSpPr/>
          <p:nvPr/>
        </p:nvCxnSpPr>
        <p:spPr>
          <a:xfrm>
            <a:off x="7147279" y="1163600"/>
            <a:ext cx="0" cy="2189200"/>
          </a:xfrm>
          <a:prstGeom prst="straightConnector1">
            <a:avLst/>
          </a:prstGeom>
          <a:solidFill>
            <a:schemeClr val="accen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8" name="Google Shape;818;p68"/>
          <p:cNvSpPr txBox="1"/>
          <p:nvPr/>
        </p:nvSpPr>
        <p:spPr>
          <a:xfrm>
            <a:off x="609600" y="2133600"/>
            <a:ext cx="6400800" cy="187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82625" marR="0" lvl="0" indent="-450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80"/>
              <a:buFont typeface="Noto Sans Symbols"/>
              <a:buChar char="◆"/>
            </a:pP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a company prepays an expense, it debits that amount to </a:t>
            </a:r>
            <a:r>
              <a:rPr lang="en-US" sz="2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expense account</a:t>
            </a: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682625" marR="0" lvl="0" indent="-450850" algn="l" rtl="0">
              <a:lnSpc>
                <a:spcPct val="120000"/>
              </a:lnSpc>
              <a:spcBef>
                <a:spcPts val="1470"/>
              </a:spcBef>
              <a:spcAft>
                <a:spcPts val="0"/>
              </a:spcAft>
              <a:buClr>
                <a:srgbClr val="CC0000"/>
              </a:buClr>
              <a:buSzPts val="1680"/>
              <a:buFont typeface="Noto Sans Symbols"/>
              <a:buChar char="◆"/>
            </a:pP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it receives payment for future services, it credits the amount to </a:t>
            </a:r>
            <a:r>
              <a:rPr lang="en-US" sz="2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revenue account</a:t>
            </a: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819" name="Google Shape;819;p68"/>
          <p:cNvSpPr/>
          <p:nvPr/>
        </p:nvSpPr>
        <p:spPr>
          <a:xfrm>
            <a:off x="609600" y="1524000"/>
            <a:ext cx="36576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Noto Sans Symbols"/>
              <a:buNone/>
            </a:pPr>
            <a:r>
              <a:rPr lang="en-US"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Alternate Treatment</a:t>
            </a:r>
            <a:endParaRPr/>
          </a:p>
        </p:txBody>
      </p:sp>
      <p:sp>
        <p:nvSpPr>
          <p:cNvPr id="820" name="Google Shape;820;p68"/>
          <p:cNvSpPr/>
          <p:nvPr/>
        </p:nvSpPr>
        <p:spPr>
          <a:xfrm>
            <a:off x="290286" y="274320"/>
            <a:ext cx="2249714" cy="920755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APPENDIX 3A</a:t>
            </a:r>
            <a:endParaRPr/>
          </a:p>
        </p:txBody>
      </p:sp>
      <p:sp>
        <p:nvSpPr>
          <p:cNvPr id="821" name="Google Shape;821;p68"/>
          <p:cNvSpPr/>
          <p:nvPr/>
        </p:nvSpPr>
        <p:spPr>
          <a:xfrm>
            <a:off x="2540000" y="274320"/>
            <a:ext cx="6241143" cy="928688"/>
          </a:xfrm>
          <a:prstGeom prst="rect">
            <a:avLst/>
          </a:prstGeom>
          <a:solidFill>
            <a:srgbClr val="0000BF"/>
          </a:solidFill>
          <a:ln>
            <a:noFill/>
          </a:ln>
        </p:spPr>
        <p:txBody>
          <a:bodyPr spcFirstLastPara="1" wrap="square" lIns="86475" tIns="27425" rIns="86475" bIns="43225" anchor="ctr" anchorCtr="0">
            <a:noAutofit/>
          </a:bodyPr>
          <a:lstStyle/>
          <a:p>
            <a:pPr marL="539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Alternative Treatment of Prepaid Expenses and Unearned Revenues</a:t>
            </a:r>
            <a:endParaRPr sz="25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68"/>
          <p:cNvSpPr/>
          <p:nvPr/>
        </p:nvSpPr>
        <p:spPr>
          <a:xfrm>
            <a:off x="7235557" y="1261408"/>
            <a:ext cx="1715099" cy="2185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Learning Objective 8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Prepare adjusting entries for the alternative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treatment of deferrals.</a:t>
            </a:r>
            <a:endParaRPr/>
          </a:p>
        </p:txBody>
      </p:sp>
      <p:sp>
        <p:nvSpPr>
          <p:cNvPr id="823" name="Google Shape;823;p68"/>
          <p:cNvSpPr txBox="1"/>
          <p:nvPr/>
        </p:nvSpPr>
        <p:spPr>
          <a:xfrm>
            <a:off x="8305800" y="6369050"/>
            <a:ext cx="685800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 8</a:t>
            </a:r>
            <a:endParaRPr/>
          </a:p>
        </p:txBody>
      </p:sp>
    </p:spTree>
  </p:cSld>
  <p:clrMapOvr>
    <a:masterClrMapping/>
  </p:clrMapOvr>
  <p:transition>
    <p:wipe dir="r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69"/>
          <p:cNvSpPr/>
          <p:nvPr/>
        </p:nvSpPr>
        <p:spPr>
          <a:xfrm>
            <a:off x="441649" y="874380"/>
            <a:ext cx="8229600" cy="1304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175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1680"/>
              <a:buFont typeface="Noto Sans Symbols"/>
              <a:buNone/>
            </a:pP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Company may choose to </a:t>
            </a:r>
            <a:r>
              <a:rPr lang="en-US" sz="2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debit (increase) an expense account</a:t>
            </a: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rather than an asset account. This alternative treatment is simply more convenient.</a:t>
            </a:r>
            <a:endParaRPr/>
          </a:p>
        </p:txBody>
      </p:sp>
      <p:pic>
        <p:nvPicPr>
          <p:cNvPr id="829" name="Google Shape;829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2819400"/>
            <a:ext cx="8382000" cy="2048182"/>
          </a:xfrm>
          <a:prstGeom prst="rect">
            <a:avLst/>
          </a:prstGeom>
          <a:noFill/>
          <a:ln w="19050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830" name="Google Shape;830;p69"/>
          <p:cNvSpPr/>
          <p:nvPr/>
        </p:nvSpPr>
        <p:spPr>
          <a:xfrm>
            <a:off x="304800" y="4915476"/>
            <a:ext cx="4572000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Illustration 3A-2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Adjustment approaches—a comparison</a:t>
            </a:r>
            <a:endParaRPr/>
          </a:p>
        </p:txBody>
      </p:sp>
      <p:sp>
        <p:nvSpPr>
          <p:cNvPr id="831" name="Google Shape;831;p69"/>
          <p:cNvSpPr txBox="1"/>
          <p:nvPr/>
        </p:nvSpPr>
        <p:spPr>
          <a:xfrm>
            <a:off x="8305800" y="6369050"/>
            <a:ext cx="685800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 8</a:t>
            </a:r>
            <a:endParaRPr/>
          </a:p>
        </p:txBody>
      </p:sp>
      <p:sp>
        <p:nvSpPr>
          <p:cNvPr id="832" name="Google Shape;832;p69"/>
          <p:cNvSpPr txBox="1"/>
          <p:nvPr/>
        </p:nvSpPr>
        <p:spPr>
          <a:xfrm>
            <a:off x="-17106" y="6324603"/>
            <a:ext cx="9161106" cy="533398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8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69"/>
          <p:cNvSpPr txBox="1"/>
          <p:nvPr/>
        </p:nvSpPr>
        <p:spPr>
          <a:xfrm>
            <a:off x="0" y="-16530"/>
            <a:ext cx="9161106" cy="702325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8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Prepaid Expenses</a:t>
            </a:r>
            <a:endParaRPr sz="3200" b="1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wipe dir="r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70"/>
          <p:cNvSpPr/>
          <p:nvPr/>
        </p:nvSpPr>
        <p:spPr>
          <a:xfrm>
            <a:off x="432837" y="928552"/>
            <a:ext cx="8229600" cy="900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175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1680"/>
              <a:buFont typeface="Noto Sans Symbols"/>
              <a:buNone/>
            </a:pP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Company may </a:t>
            </a:r>
            <a:r>
              <a:rPr lang="en-US" sz="2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credit (increase) a revenue account </a:t>
            </a: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they receive cash for future services.</a:t>
            </a:r>
            <a:endParaRPr/>
          </a:p>
        </p:txBody>
      </p:sp>
      <p:pic>
        <p:nvPicPr>
          <p:cNvPr id="839" name="Google Shape;839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1457" y="2125769"/>
            <a:ext cx="8400143" cy="2845763"/>
          </a:xfrm>
          <a:prstGeom prst="rect">
            <a:avLst/>
          </a:prstGeom>
          <a:noFill/>
          <a:ln w="19050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840" name="Google Shape;840;p70"/>
          <p:cNvSpPr/>
          <p:nvPr/>
        </p:nvSpPr>
        <p:spPr>
          <a:xfrm>
            <a:off x="304800" y="5427343"/>
            <a:ext cx="4572000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Illustration 3A-5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Adjustment approaches—a comparison</a:t>
            </a:r>
            <a:endParaRPr/>
          </a:p>
        </p:txBody>
      </p:sp>
      <p:sp>
        <p:nvSpPr>
          <p:cNvPr id="841" name="Google Shape;841;p70"/>
          <p:cNvSpPr txBox="1"/>
          <p:nvPr/>
        </p:nvSpPr>
        <p:spPr>
          <a:xfrm>
            <a:off x="8305800" y="6369050"/>
            <a:ext cx="685800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 8</a:t>
            </a:r>
            <a:endParaRPr/>
          </a:p>
        </p:txBody>
      </p:sp>
      <p:sp>
        <p:nvSpPr>
          <p:cNvPr id="842" name="Google Shape;842;p70"/>
          <p:cNvSpPr txBox="1"/>
          <p:nvPr/>
        </p:nvSpPr>
        <p:spPr>
          <a:xfrm>
            <a:off x="-17106" y="6324603"/>
            <a:ext cx="9161106" cy="533398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8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70"/>
          <p:cNvSpPr txBox="1"/>
          <p:nvPr/>
        </p:nvSpPr>
        <p:spPr>
          <a:xfrm>
            <a:off x="-29547" y="-38098"/>
            <a:ext cx="9161106" cy="709744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8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Unearned Revenues</a:t>
            </a:r>
            <a:endParaRPr/>
          </a:p>
        </p:txBody>
      </p:sp>
    </p:spTree>
  </p:cSld>
  <p:clrMapOvr>
    <a:masterClrMapping/>
  </p:clrMapOvr>
  <p:transition>
    <p:wipe dir="r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8" name="Google Shape;848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247" y="1367134"/>
            <a:ext cx="8662546" cy="3281065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71"/>
          <p:cNvSpPr/>
          <p:nvPr/>
        </p:nvSpPr>
        <p:spPr>
          <a:xfrm>
            <a:off x="457200" y="5029200"/>
            <a:ext cx="3635992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Illustration 3A-7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Summary of basic relationships for deferrals</a:t>
            </a:r>
            <a:endParaRPr/>
          </a:p>
        </p:txBody>
      </p:sp>
      <p:sp>
        <p:nvSpPr>
          <p:cNvPr id="850" name="Google Shape;850;p71"/>
          <p:cNvSpPr txBox="1"/>
          <p:nvPr/>
        </p:nvSpPr>
        <p:spPr>
          <a:xfrm>
            <a:off x="8305800" y="6369050"/>
            <a:ext cx="685800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 8</a:t>
            </a:r>
            <a:endParaRPr/>
          </a:p>
        </p:txBody>
      </p:sp>
      <p:sp>
        <p:nvSpPr>
          <p:cNvPr id="851" name="Google Shape;851;p71"/>
          <p:cNvSpPr txBox="1"/>
          <p:nvPr/>
        </p:nvSpPr>
        <p:spPr>
          <a:xfrm>
            <a:off x="-17106" y="6324603"/>
            <a:ext cx="9161106" cy="533398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8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71"/>
          <p:cNvSpPr txBox="1"/>
          <p:nvPr/>
        </p:nvSpPr>
        <p:spPr>
          <a:xfrm>
            <a:off x="0" y="0"/>
            <a:ext cx="9161106" cy="1142999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8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Summary of Additional Adjustments Relationships </a:t>
            </a:r>
            <a:endParaRPr/>
          </a:p>
        </p:txBody>
      </p:sp>
    </p:spTree>
  </p:cSld>
  <p:clrMapOvr>
    <a:masterClrMapping/>
  </p:clrMapOvr>
  <p:transition>
    <p:wipe dir="r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7" name="Google Shape;857;p72"/>
          <p:cNvCxnSpPr/>
          <p:nvPr/>
        </p:nvCxnSpPr>
        <p:spPr>
          <a:xfrm>
            <a:off x="7147279" y="1049141"/>
            <a:ext cx="0" cy="1672451"/>
          </a:xfrm>
          <a:prstGeom prst="straightConnector1">
            <a:avLst/>
          </a:prstGeom>
          <a:solidFill>
            <a:schemeClr val="accen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8" name="Google Shape;858;p72"/>
          <p:cNvSpPr/>
          <p:nvPr/>
        </p:nvSpPr>
        <p:spPr>
          <a:xfrm>
            <a:off x="609600" y="1994848"/>
            <a:ext cx="8153400" cy="4461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fundamental qualities, </a:t>
            </a:r>
            <a:r>
              <a:rPr lang="en-US" sz="2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relevance</a:t>
            </a: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endParaRPr/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faithful representation</a:t>
            </a: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0" marR="0" lvl="1" indent="0" algn="l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Relevance  </a:t>
            </a:r>
            <a:endParaRPr/>
          </a:p>
          <a:p>
            <a:pPr marL="690563" marR="0" lvl="1" indent="-461963" algn="l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Char char="◆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Make a difference in a business decision. </a:t>
            </a:r>
            <a:endParaRPr/>
          </a:p>
          <a:p>
            <a:pPr marL="690563" marR="0" lvl="1" indent="-461963" algn="l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Char char="◆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Provides information that has </a:t>
            </a: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predictive value 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confirmatory value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  <a:p>
            <a:pPr marL="690563" marR="0" lvl="1" indent="-461963" algn="l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Char char="◆"/>
            </a:pPr>
            <a:r>
              <a:rPr lang="en-US" sz="2000" b="1" i="0" u="none" strike="noStrike" cap="none">
                <a:solidFill>
                  <a:srgbClr val="0000BF"/>
                </a:solidFill>
                <a:latin typeface="Arial"/>
                <a:ea typeface="Arial"/>
                <a:cs typeface="Arial"/>
                <a:sym typeface="Arial"/>
              </a:rPr>
              <a:t>Materiality</a:t>
            </a: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a company-specific aspect of relevance. </a:t>
            </a:r>
            <a:endParaRPr/>
          </a:p>
          <a:p>
            <a:pPr marL="1257300" marR="0" lvl="2" indent="-342900" algn="l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rgbClr val="CC0000"/>
              </a:buClr>
              <a:buSzPts val="1520"/>
              <a:buFont typeface="Arial"/>
              <a:buChar char="►"/>
            </a:pPr>
            <a:r>
              <a:rPr lang="en-US"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item is material when its </a:t>
            </a:r>
            <a:r>
              <a:rPr lang="en-US"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size </a:t>
            </a:r>
            <a:r>
              <a:rPr lang="en-US"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makes it likely to influence the decision of an investor or creditor.</a:t>
            </a:r>
            <a:endParaRPr/>
          </a:p>
        </p:txBody>
      </p:sp>
      <p:sp>
        <p:nvSpPr>
          <p:cNvPr id="859" name="Google Shape;859;p72"/>
          <p:cNvSpPr/>
          <p:nvPr/>
        </p:nvSpPr>
        <p:spPr>
          <a:xfrm>
            <a:off x="609600" y="1385248"/>
            <a:ext cx="81534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240"/>
              <a:buFont typeface="Noto Sans Symbols"/>
              <a:buNone/>
            </a:pPr>
            <a:r>
              <a:rPr lang="en-US" sz="2800" b="1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Qualities of Useful Information</a:t>
            </a:r>
            <a:endParaRPr/>
          </a:p>
        </p:txBody>
      </p:sp>
      <p:sp>
        <p:nvSpPr>
          <p:cNvPr id="860" name="Google Shape;860;p72"/>
          <p:cNvSpPr/>
          <p:nvPr/>
        </p:nvSpPr>
        <p:spPr>
          <a:xfrm>
            <a:off x="290286" y="420253"/>
            <a:ext cx="2249714" cy="628888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APPENDIX 3B</a:t>
            </a:r>
            <a:endParaRPr/>
          </a:p>
        </p:txBody>
      </p:sp>
      <p:sp>
        <p:nvSpPr>
          <p:cNvPr id="861" name="Google Shape;861;p72"/>
          <p:cNvSpPr/>
          <p:nvPr/>
        </p:nvSpPr>
        <p:spPr>
          <a:xfrm>
            <a:off x="2540000" y="421511"/>
            <a:ext cx="6241143" cy="634306"/>
          </a:xfrm>
          <a:prstGeom prst="rect">
            <a:avLst/>
          </a:prstGeom>
          <a:solidFill>
            <a:srgbClr val="0000BF"/>
          </a:solidFill>
          <a:ln>
            <a:noFill/>
          </a:ln>
        </p:spPr>
        <p:txBody>
          <a:bodyPr spcFirstLastPara="1" wrap="square" lIns="86475" tIns="27425" rIns="86475" bIns="43225" anchor="ctr" anchorCtr="0">
            <a:noAutofit/>
          </a:bodyPr>
          <a:lstStyle/>
          <a:p>
            <a:pPr marL="539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Concepts in Action</a:t>
            </a: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72"/>
          <p:cNvSpPr/>
          <p:nvPr/>
        </p:nvSpPr>
        <p:spPr>
          <a:xfrm>
            <a:off x="7235557" y="1115704"/>
            <a:ext cx="1715099" cy="169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Learning Objective 9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Discuss financial reporting concepts.</a:t>
            </a:r>
            <a:endParaRPr/>
          </a:p>
        </p:txBody>
      </p:sp>
      <p:sp>
        <p:nvSpPr>
          <p:cNvPr id="863" name="Google Shape;863;p72"/>
          <p:cNvSpPr txBox="1"/>
          <p:nvPr/>
        </p:nvSpPr>
        <p:spPr>
          <a:xfrm>
            <a:off x="8305800" y="6369050"/>
            <a:ext cx="685800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 9</a:t>
            </a:r>
            <a:endParaRPr/>
          </a:p>
        </p:txBody>
      </p:sp>
    </p:spTree>
  </p:cSld>
  <p:clrMapOvr>
    <a:masterClrMapping/>
  </p:clrMapOvr>
  <p:transition>
    <p:wipe dir="r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73"/>
          <p:cNvSpPr/>
          <p:nvPr/>
        </p:nvSpPr>
        <p:spPr>
          <a:xfrm>
            <a:off x="609600" y="1295400"/>
            <a:ext cx="8153400" cy="3689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fundamental qualities, </a:t>
            </a:r>
            <a:r>
              <a:rPr lang="en-US" sz="2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relevance</a:t>
            </a: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2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faithful representation</a:t>
            </a: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0" marR="0" lvl="1" indent="0" algn="l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Faithful Representation  </a:t>
            </a:r>
            <a:endParaRPr/>
          </a:p>
          <a:p>
            <a:pPr marL="690563" marR="0" lvl="1" indent="-461963" algn="l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Char char="◆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Information accurately depicts what really happened. </a:t>
            </a:r>
            <a:endParaRPr/>
          </a:p>
          <a:p>
            <a:pPr marL="690563" marR="0" lvl="1" indent="-461963" algn="l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Char char="◆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Information must be </a:t>
            </a:r>
            <a:endParaRPr/>
          </a:p>
          <a:p>
            <a:pPr marL="1257300" marR="0" lvl="2" indent="-342900" algn="l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rgbClr val="CC0000"/>
              </a:buClr>
              <a:buSzPts val="1520"/>
              <a:buFont typeface="Arial"/>
              <a:buChar char="►"/>
            </a:pPr>
            <a:r>
              <a:rPr lang="en-US"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complete</a:t>
            </a:r>
            <a:r>
              <a:rPr lang="en-US"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(nothing important has been omitted), </a:t>
            </a:r>
            <a:endParaRPr/>
          </a:p>
          <a:p>
            <a:pPr marL="1257300" marR="0" lvl="2" indent="-342900" algn="l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rgbClr val="CC0000"/>
              </a:buClr>
              <a:buSzPts val="1520"/>
              <a:buFont typeface="Arial"/>
              <a:buChar char="►"/>
            </a:pPr>
            <a:r>
              <a:rPr lang="en-US"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neutral</a:t>
            </a:r>
            <a:r>
              <a:rPr lang="en-US"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(is not biased toward one position or another), and </a:t>
            </a:r>
            <a:endParaRPr/>
          </a:p>
          <a:p>
            <a:pPr marL="1257300" marR="0" lvl="2" indent="-342900" algn="l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rgbClr val="CC0000"/>
              </a:buClr>
              <a:buSzPts val="1520"/>
              <a:buFont typeface="Arial"/>
              <a:buChar char="►"/>
            </a:pPr>
            <a:r>
              <a:rPr lang="en-US"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free</a:t>
            </a:r>
            <a:r>
              <a:rPr lang="en-US"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lang="en-US"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error</a:t>
            </a:r>
            <a:r>
              <a:rPr lang="en-US"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73"/>
          <p:cNvSpPr txBox="1"/>
          <p:nvPr/>
        </p:nvSpPr>
        <p:spPr>
          <a:xfrm>
            <a:off x="8305800" y="6369050"/>
            <a:ext cx="685800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 9</a:t>
            </a:r>
            <a:endParaRPr/>
          </a:p>
        </p:txBody>
      </p:sp>
      <p:sp>
        <p:nvSpPr>
          <p:cNvPr id="870" name="Google Shape;870;p73"/>
          <p:cNvSpPr txBox="1"/>
          <p:nvPr/>
        </p:nvSpPr>
        <p:spPr>
          <a:xfrm>
            <a:off x="0" y="0"/>
            <a:ext cx="9161106" cy="801687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8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Qualities of Useful Information</a:t>
            </a:r>
            <a:endParaRPr/>
          </a:p>
        </p:txBody>
      </p:sp>
      <p:sp>
        <p:nvSpPr>
          <p:cNvPr id="871" name="Google Shape;871;p73"/>
          <p:cNvSpPr txBox="1"/>
          <p:nvPr/>
        </p:nvSpPr>
        <p:spPr>
          <a:xfrm>
            <a:off x="-17106" y="6324603"/>
            <a:ext cx="9161106" cy="533398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8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wipe dir="r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74"/>
          <p:cNvSpPr/>
          <p:nvPr/>
        </p:nvSpPr>
        <p:spPr>
          <a:xfrm>
            <a:off x="1524000" y="1141023"/>
            <a:ext cx="56007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006A6A"/>
                </a:solidFill>
                <a:latin typeface="Arial"/>
                <a:ea typeface="Arial"/>
                <a:cs typeface="Arial"/>
                <a:sym typeface="Arial"/>
              </a:rPr>
              <a:t>ENHANCING QUALITIES</a:t>
            </a:r>
            <a:endParaRPr/>
          </a:p>
        </p:txBody>
      </p:sp>
      <p:sp>
        <p:nvSpPr>
          <p:cNvPr id="877" name="Google Shape;877;p74"/>
          <p:cNvSpPr/>
          <p:nvPr/>
        </p:nvSpPr>
        <p:spPr>
          <a:xfrm>
            <a:off x="381000" y="2133600"/>
            <a:ext cx="2590800" cy="1646605"/>
          </a:xfrm>
          <a:prstGeom prst="rect">
            <a:avLst/>
          </a:prstGeom>
          <a:solidFill>
            <a:schemeClr val="lt1"/>
          </a:solidFill>
          <a:ln w="28575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91425" rIns="137150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Comparability </a:t>
            </a:r>
            <a:r>
              <a:rPr lang="en-US" sz="1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results when different companies use the same accounting principles.</a:t>
            </a:r>
            <a:endParaRPr/>
          </a:p>
        </p:txBody>
      </p:sp>
      <p:sp>
        <p:nvSpPr>
          <p:cNvPr id="878" name="Google Shape;878;p74"/>
          <p:cNvSpPr/>
          <p:nvPr/>
        </p:nvSpPr>
        <p:spPr>
          <a:xfrm>
            <a:off x="1333500" y="4267200"/>
            <a:ext cx="2895600" cy="1646605"/>
          </a:xfrm>
          <a:prstGeom prst="rect">
            <a:avLst/>
          </a:prstGeom>
          <a:solidFill>
            <a:schemeClr val="lt1"/>
          </a:solidFill>
          <a:ln w="28575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91425" rIns="137150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Consistency</a:t>
            </a:r>
            <a:r>
              <a:rPr lang="en-US" sz="1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means that a company uses the same accounting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principles and methods from year to year.</a:t>
            </a:r>
            <a:endParaRPr/>
          </a:p>
        </p:txBody>
      </p:sp>
      <p:sp>
        <p:nvSpPr>
          <p:cNvPr id="879" name="Google Shape;879;p74"/>
          <p:cNvSpPr/>
          <p:nvPr/>
        </p:nvSpPr>
        <p:spPr>
          <a:xfrm>
            <a:off x="3200400" y="2133600"/>
            <a:ext cx="2743200" cy="1938992"/>
          </a:xfrm>
          <a:prstGeom prst="rect">
            <a:avLst/>
          </a:prstGeom>
          <a:solidFill>
            <a:schemeClr val="lt1"/>
          </a:solidFill>
          <a:ln w="28575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91425" rIns="137150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Information is </a:t>
            </a: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verifiable</a:t>
            </a:r>
            <a:r>
              <a:rPr lang="en-US" sz="1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if independent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observers, using the same methods, obtain similar results.</a:t>
            </a:r>
            <a:endParaRPr/>
          </a:p>
        </p:txBody>
      </p:sp>
      <p:sp>
        <p:nvSpPr>
          <p:cNvPr id="880" name="Google Shape;880;p74"/>
          <p:cNvSpPr/>
          <p:nvPr/>
        </p:nvSpPr>
        <p:spPr>
          <a:xfrm>
            <a:off x="4533900" y="4495800"/>
            <a:ext cx="3162300" cy="1061829"/>
          </a:xfrm>
          <a:prstGeom prst="rect">
            <a:avLst/>
          </a:prstGeom>
          <a:solidFill>
            <a:schemeClr val="lt1"/>
          </a:solidFill>
          <a:ln w="28575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91425" rIns="137150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accounting information to have relevance, it must be </a:t>
            </a: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timely</a:t>
            </a:r>
            <a:r>
              <a:rPr lang="en-US" sz="1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881" name="Google Shape;881;p74"/>
          <p:cNvSpPr/>
          <p:nvPr/>
        </p:nvSpPr>
        <p:spPr>
          <a:xfrm>
            <a:off x="6172200" y="2133600"/>
            <a:ext cx="2667000" cy="1938992"/>
          </a:xfrm>
          <a:prstGeom prst="rect">
            <a:avLst/>
          </a:prstGeom>
          <a:solidFill>
            <a:schemeClr val="lt1"/>
          </a:solidFill>
          <a:ln w="28575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91425" rIns="137150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Information has the quality of </a:t>
            </a: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understandability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it is presented in a clear and concise fashion.</a:t>
            </a:r>
            <a:endParaRPr/>
          </a:p>
        </p:txBody>
      </p:sp>
      <p:sp>
        <p:nvSpPr>
          <p:cNvPr id="882" name="Google Shape;882;p74"/>
          <p:cNvSpPr txBox="1"/>
          <p:nvPr/>
        </p:nvSpPr>
        <p:spPr>
          <a:xfrm>
            <a:off x="8305800" y="6369050"/>
            <a:ext cx="685800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 9</a:t>
            </a:r>
            <a:endParaRPr/>
          </a:p>
        </p:txBody>
      </p:sp>
      <p:sp>
        <p:nvSpPr>
          <p:cNvPr id="883" name="Google Shape;883;p74"/>
          <p:cNvSpPr txBox="1"/>
          <p:nvPr/>
        </p:nvSpPr>
        <p:spPr>
          <a:xfrm>
            <a:off x="-17106" y="-13177"/>
            <a:ext cx="9161106" cy="801687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8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Qualities of Useful Information</a:t>
            </a:r>
            <a:endParaRPr/>
          </a:p>
        </p:txBody>
      </p:sp>
    </p:spTree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"/>
          <p:cNvSpPr txBox="1"/>
          <p:nvPr/>
        </p:nvSpPr>
        <p:spPr>
          <a:xfrm>
            <a:off x="609600" y="1295400"/>
            <a:ext cx="7759200" cy="4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Noto Sans Symbols"/>
              <a:buNone/>
            </a:pPr>
            <a:r>
              <a:rPr lang="en-US" sz="2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Accrual-Basis Accounting</a:t>
            </a:r>
            <a:endParaRPr/>
          </a:p>
          <a:p>
            <a:pPr marL="685800" marR="0" lvl="1" indent="-457200" algn="just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rgbClr val="CC0000"/>
              </a:buClr>
              <a:buSzPts val="1760"/>
              <a:buFont typeface="Noto Sans Symbols"/>
              <a:buChar char="◆"/>
            </a:pP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Transactions recorded in the </a:t>
            </a:r>
            <a:r>
              <a:rPr lang="en-US"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periods in</a:t>
            </a:r>
            <a:r>
              <a:rPr lang="en-US"/>
              <a:t> </a:t>
            </a:r>
            <a:r>
              <a:rPr lang="en-US"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which the events occur</a:t>
            </a: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685800" marR="0" lvl="1" indent="-457200" algn="just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rgbClr val="CC0000"/>
              </a:buClr>
              <a:buSzPts val="1760"/>
              <a:buFont typeface="Noto Sans Symbols"/>
              <a:buChar char="◆"/>
            </a:pP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Companies </a:t>
            </a:r>
            <a:r>
              <a:rPr lang="en-US"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recognize</a:t>
            </a: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revenues when they</a:t>
            </a: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perform services</a:t>
            </a: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(rather than when they receive cash). You record income when it</a:t>
            </a:r>
            <a:r>
              <a:rPr lang="en-US" sz="2200">
                <a:solidFill>
                  <a:schemeClr val="dk1"/>
                </a:solidFill>
              </a:rPr>
              <a:t>’s earned even if you haven't received the money yet.</a:t>
            </a:r>
            <a:endParaRPr/>
          </a:p>
          <a:p>
            <a:pPr marL="685800" marR="0" lvl="1" indent="-457200" algn="just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rgbClr val="CC0000"/>
              </a:buClr>
              <a:buSzPts val="1760"/>
              <a:buFont typeface="Noto Sans Symbols"/>
              <a:buChar char="◆"/>
            </a:pPr>
            <a:r>
              <a:rPr lang="en-US"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Expenses</a:t>
            </a: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are recognized when </a:t>
            </a:r>
            <a:r>
              <a:rPr lang="en-US"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incurred </a:t>
            </a: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(rather than when paid).</a:t>
            </a:r>
            <a:endParaRPr/>
          </a:p>
        </p:txBody>
      </p:sp>
      <p:sp>
        <p:nvSpPr>
          <p:cNvPr id="154" name="Google Shape;154;p7"/>
          <p:cNvSpPr txBox="1"/>
          <p:nvPr/>
        </p:nvSpPr>
        <p:spPr>
          <a:xfrm>
            <a:off x="0" y="0"/>
            <a:ext cx="9161106" cy="761983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8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Accrual- versus Cash-Basis Accounting</a:t>
            </a:r>
            <a:endParaRPr/>
          </a:p>
        </p:txBody>
      </p:sp>
      <p:cxnSp>
        <p:nvCxnSpPr>
          <p:cNvPr id="155" name="Google Shape;155;p7"/>
          <p:cNvCxnSpPr/>
          <p:nvPr/>
        </p:nvCxnSpPr>
        <p:spPr>
          <a:xfrm>
            <a:off x="8556" y="6306375"/>
            <a:ext cx="9144000" cy="0"/>
          </a:xfrm>
          <a:prstGeom prst="straightConnector1">
            <a:avLst/>
          </a:prstGeom>
          <a:noFill/>
          <a:ln w="57150" cap="sq" cmpd="sng">
            <a:solidFill>
              <a:srgbClr val="006A6A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>
    <p:wipe dir="r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8" name="Google Shape;888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9056" y="1310576"/>
            <a:ext cx="3183974" cy="2045535"/>
          </a:xfrm>
          <a:prstGeom prst="rect">
            <a:avLst/>
          </a:prstGeom>
          <a:noFill/>
          <a:ln w="19050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889" name="Google Shape;889;p75"/>
          <p:cNvSpPr/>
          <p:nvPr/>
        </p:nvSpPr>
        <p:spPr>
          <a:xfrm>
            <a:off x="1043344" y="3735520"/>
            <a:ext cx="25146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Monetary Unit</a:t>
            </a:r>
            <a:endParaRPr/>
          </a:p>
        </p:txBody>
      </p:sp>
      <p:sp>
        <p:nvSpPr>
          <p:cNvPr id="890" name="Google Shape;890;p75"/>
          <p:cNvSpPr/>
          <p:nvPr/>
        </p:nvSpPr>
        <p:spPr>
          <a:xfrm rot="10800000">
            <a:off x="2224445" y="3379669"/>
            <a:ext cx="152400" cy="3048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800000"/>
          </a:solidFill>
          <a:ln w="12700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75"/>
          <p:cNvSpPr/>
          <p:nvPr/>
        </p:nvSpPr>
        <p:spPr>
          <a:xfrm>
            <a:off x="5087196" y="3833290"/>
            <a:ext cx="25146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Economic Entity</a:t>
            </a:r>
            <a:endParaRPr/>
          </a:p>
        </p:txBody>
      </p:sp>
      <p:sp>
        <p:nvSpPr>
          <p:cNvPr id="892" name="Google Shape;892;p75"/>
          <p:cNvSpPr txBox="1"/>
          <p:nvPr/>
        </p:nvSpPr>
        <p:spPr>
          <a:xfrm>
            <a:off x="90844" y="5592962"/>
            <a:ext cx="1905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Illustration 3B-2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 assumptions in financial reporting</a:t>
            </a:r>
            <a:endParaRPr sz="1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75"/>
          <p:cNvSpPr/>
          <p:nvPr/>
        </p:nvSpPr>
        <p:spPr>
          <a:xfrm>
            <a:off x="867491" y="4194905"/>
            <a:ext cx="3352800" cy="1355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Requires that only those things that can be expressed in money are included in the accounting records.</a:t>
            </a:r>
            <a:endParaRPr/>
          </a:p>
        </p:txBody>
      </p:sp>
      <p:sp>
        <p:nvSpPr>
          <p:cNvPr id="894" name="Google Shape;894;p75"/>
          <p:cNvSpPr/>
          <p:nvPr/>
        </p:nvSpPr>
        <p:spPr>
          <a:xfrm>
            <a:off x="4784175" y="4320204"/>
            <a:ext cx="3276600" cy="103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States that every economic entity can be separately identified and accounted for.</a:t>
            </a:r>
            <a:endParaRPr/>
          </a:p>
        </p:txBody>
      </p:sp>
      <p:pic>
        <p:nvPicPr>
          <p:cNvPr id="895" name="Google Shape;895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491" y="1307370"/>
            <a:ext cx="3018708" cy="1969229"/>
          </a:xfrm>
          <a:prstGeom prst="rect">
            <a:avLst/>
          </a:prstGeom>
          <a:noFill/>
          <a:ln w="19050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896" name="Google Shape;896;p75"/>
          <p:cNvSpPr/>
          <p:nvPr/>
        </p:nvSpPr>
        <p:spPr>
          <a:xfrm rot="10800000">
            <a:off x="6201106" y="3430720"/>
            <a:ext cx="152400" cy="3048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800000"/>
          </a:solidFill>
          <a:ln w="12700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75"/>
          <p:cNvSpPr txBox="1"/>
          <p:nvPr/>
        </p:nvSpPr>
        <p:spPr>
          <a:xfrm>
            <a:off x="8305800" y="6369050"/>
            <a:ext cx="685800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 9</a:t>
            </a:r>
            <a:endParaRPr/>
          </a:p>
        </p:txBody>
      </p:sp>
      <p:sp>
        <p:nvSpPr>
          <p:cNvPr id="898" name="Google Shape;898;p75"/>
          <p:cNvSpPr txBox="1"/>
          <p:nvPr/>
        </p:nvSpPr>
        <p:spPr>
          <a:xfrm>
            <a:off x="0" y="-35767"/>
            <a:ext cx="9161106" cy="801687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8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Assumptions in Financial Reporting</a:t>
            </a:r>
            <a:endParaRPr/>
          </a:p>
        </p:txBody>
      </p:sp>
      <p:sp>
        <p:nvSpPr>
          <p:cNvPr id="899" name="Google Shape;899;p75"/>
          <p:cNvSpPr txBox="1"/>
          <p:nvPr/>
        </p:nvSpPr>
        <p:spPr>
          <a:xfrm>
            <a:off x="-17106" y="6324603"/>
            <a:ext cx="9161106" cy="533398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8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76"/>
          <p:cNvSpPr/>
          <p:nvPr/>
        </p:nvSpPr>
        <p:spPr>
          <a:xfrm rot="10800000">
            <a:off x="2514600" y="3352800"/>
            <a:ext cx="152400" cy="3048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800000"/>
          </a:solidFill>
          <a:ln w="12700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76"/>
          <p:cNvSpPr/>
          <p:nvPr/>
        </p:nvSpPr>
        <p:spPr>
          <a:xfrm rot="10800000">
            <a:off x="6324600" y="3352800"/>
            <a:ext cx="152400" cy="3048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800000"/>
          </a:solidFill>
          <a:ln w="12700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6" name="Google Shape;906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9200" y="1746250"/>
            <a:ext cx="2743200" cy="1454150"/>
          </a:xfrm>
          <a:prstGeom prst="rect">
            <a:avLst/>
          </a:prstGeom>
          <a:noFill/>
          <a:ln w="19050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907" name="Google Shape;907;p76"/>
          <p:cNvSpPr/>
          <p:nvPr/>
        </p:nvSpPr>
        <p:spPr>
          <a:xfrm>
            <a:off x="4876800" y="3683000"/>
            <a:ext cx="30480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Going Concern</a:t>
            </a:r>
            <a:endParaRPr/>
          </a:p>
        </p:txBody>
      </p:sp>
      <p:sp>
        <p:nvSpPr>
          <p:cNvPr id="908" name="Google Shape;908;p76"/>
          <p:cNvSpPr/>
          <p:nvPr/>
        </p:nvSpPr>
        <p:spPr>
          <a:xfrm>
            <a:off x="4953000" y="4168950"/>
            <a:ext cx="3111300" cy="11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The business will remain in operation for the foreseeable future.</a:t>
            </a:r>
            <a:endParaRPr b="1"/>
          </a:p>
        </p:txBody>
      </p:sp>
      <p:sp>
        <p:nvSpPr>
          <p:cNvPr id="909" name="Google Shape;909;p76"/>
          <p:cNvSpPr/>
          <p:nvPr/>
        </p:nvSpPr>
        <p:spPr>
          <a:xfrm>
            <a:off x="1371600" y="3698875"/>
            <a:ext cx="25146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 Period</a:t>
            </a:r>
            <a:endParaRPr/>
          </a:p>
        </p:txBody>
      </p:sp>
      <p:sp>
        <p:nvSpPr>
          <p:cNvPr id="910" name="Google Shape;910;p76"/>
          <p:cNvSpPr/>
          <p:nvPr/>
        </p:nvSpPr>
        <p:spPr>
          <a:xfrm>
            <a:off x="1019600" y="4155650"/>
            <a:ext cx="3390900" cy="12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States that the life of a business can be divided into artificial time periods.</a:t>
            </a:r>
            <a:endParaRPr b="1"/>
          </a:p>
        </p:txBody>
      </p:sp>
      <p:pic>
        <p:nvPicPr>
          <p:cNvPr id="911" name="Google Shape;911;p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9200" y="1676400"/>
            <a:ext cx="2743200" cy="1520825"/>
          </a:xfrm>
          <a:prstGeom prst="rect">
            <a:avLst/>
          </a:prstGeom>
          <a:noFill/>
          <a:ln w="19050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912" name="Google Shape;912;p76"/>
          <p:cNvSpPr txBox="1"/>
          <p:nvPr/>
        </p:nvSpPr>
        <p:spPr>
          <a:xfrm>
            <a:off x="457200" y="5425857"/>
            <a:ext cx="1905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Illustration 3B-2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 assumptions in financial reporting</a:t>
            </a:r>
            <a:endParaRPr sz="1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76"/>
          <p:cNvSpPr txBox="1"/>
          <p:nvPr/>
        </p:nvSpPr>
        <p:spPr>
          <a:xfrm>
            <a:off x="8305800" y="6369050"/>
            <a:ext cx="685800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 9</a:t>
            </a:r>
            <a:endParaRPr/>
          </a:p>
        </p:txBody>
      </p:sp>
      <p:sp>
        <p:nvSpPr>
          <p:cNvPr id="914" name="Google Shape;914;p76"/>
          <p:cNvSpPr txBox="1"/>
          <p:nvPr/>
        </p:nvSpPr>
        <p:spPr>
          <a:xfrm>
            <a:off x="-17106" y="0"/>
            <a:ext cx="9161106" cy="801687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8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Assumptions in Financial Reporting</a:t>
            </a:r>
            <a:endParaRPr/>
          </a:p>
        </p:txBody>
      </p:sp>
      <p:sp>
        <p:nvSpPr>
          <p:cNvPr id="915" name="Google Shape;915;p76"/>
          <p:cNvSpPr txBox="1"/>
          <p:nvPr/>
        </p:nvSpPr>
        <p:spPr>
          <a:xfrm>
            <a:off x="-17106" y="6324603"/>
            <a:ext cx="9161106" cy="533398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8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77"/>
          <p:cNvSpPr/>
          <p:nvPr/>
        </p:nvSpPr>
        <p:spPr>
          <a:xfrm>
            <a:off x="1066800" y="1295400"/>
            <a:ext cx="4343400" cy="427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MEASUREMENT PRINCIPLES</a:t>
            </a:r>
            <a:endParaRPr/>
          </a:p>
        </p:txBody>
      </p:sp>
      <p:sp>
        <p:nvSpPr>
          <p:cNvPr id="921" name="Google Shape;921;p77"/>
          <p:cNvSpPr/>
          <p:nvPr/>
        </p:nvSpPr>
        <p:spPr>
          <a:xfrm>
            <a:off x="685800" y="2043113"/>
            <a:ext cx="2362200" cy="446276"/>
          </a:xfrm>
          <a:prstGeom prst="rect">
            <a:avLst/>
          </a:prstGeom>
          <a:solidFill>
            <a:srgbClr val="FFFFCC"/>
          </a:solidFill>
          <a:ln w="19050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Historical Cost</a:t>
            </a:r>
            <a:endParaRPr sz="21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77"/>
          <p:cNvSpPr/>
          <p:nvPr/>
        </p:nvSpPr>
        <p:spPr>
          <a:xfrm>
            <a:off x="3429000" y="2043113"/>
            <a:ext cx="2362200" cy="432362"/>
          </a:xfrm>
          <a:prstGeom prst="rect">
            <a:avLst/>
          </a:prstGeom>
          <a:solidFill>
            <a:srgbClr val="FFFFCC"/>
          </a:solidFill>
          <a:ln w="19050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Fair Value</a:t>
            </a:r>
            <a:endParaRPr/>
          </a:p>
        </p:txBody>
      </p:sp>
      <p:sp>
        <p:nvSpPr>
          <p:cNvPr id="923" name="Google Shape;923;p77"/>
          <p:cNvSpPr/>
          <p:nvPr/>
        </p:nvSpPr>
        <p:spPr>
          <a:xfrm>
            <a:off x="685800" y="2514600"/>
            <a:ext cx="2362200" cy="184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cost principle, dictates that companies record assets at their cost.</a:t>
            </a:r>
            <a:endParaRPr/>
          </a:p>
        </p:txBody>
      </p:sp>
      <p:sp>
        <p:nvSpPr>
          <p:cNvPr id="924" name="Google Shape;924;p77"/>
          <p:cNvSpPr/>
          <p:nvPr/>
        </p:nvSpPr>
        <p:spPr>
          <a:xfrm>
            <a:off x="3429000" y="2514600"/>
            <a:ext cx="2362200" cy="289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Indicates that assets and liabilities should be reported at fair value (the price received to sell an asset or settle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liability). </a:t>
            </a:r>
            <a:endParaRPr/>
          </a:p>
        </p:txBody>
      </p:sp>
      <p:sp>
        <p:nvSpPr>
          <p:cNvPr id="925" name="Google Shape;925;p77"/>
          <p:cNvSpPr/>
          <p:nvPr/>
        </p:nvSpPr>
        <p:spPr>
          <a:xfrm>
            <a:off x="609600" y="1981200"/>
            <a:ext cx="2514600" cy="3505200"/>
          </a:xfrm>
          <a:prstGeom prst="rect">
            <a:avLst/>
          </a:prstGeom>
          <a:noFill/>
          <a:ln w="19050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77"/>
          <p:cNvSpPr/>
          <p:nvPr/>
        </p:nvSpPr>
        <p:spPr>
          <a:xfrm>
            <a:off x="3352800" y="1981200"/>
            <a:ext cx="2514600" cy="3505200"/>
          </a:xfrm>
          <a:prstGeom prst="rect">
            <a:avLst/>
          </a:prstGeom>
          <a:noFill/>
          <a:ln w="19050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7" name="Google Shape;927;p77"/>
          <p:cNvCxnSpPr/>
          <p:nvPr/>
        </p:nvCxnSpPr>
        <p:spPr>
          <a:xfrm>
            <a:off x="609600" y="1814513"/>
            <a:ext cx="5257800" cy="0"/>
          </a:xfrm>
          <a:prstGeom prst="straightConnector1">
            <a:avLst/>
          </a:prstGeom>
          <a:noFill/>
          <a:ln w="28575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8" name="Google Shape;928;p77"/>
          <p:cNvSpPr txBox="1"/>
          <p:nvPr/>
        </p:nvSpPr>
        <p:spPr>
          <a:xfrm>
            <a:off x="8305800" y="6369050"/>
            <a:ext cx="685800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 9</a:t>
            </a:r>
            <a:endParaRPr/>
          </a:p>
        </p:txBody>
      </p:sp>
      <p:sp>
        <p:nvSpPr>
          <p:cNvPr id="929" name="Google Shape;929;p77"/>
          <p:cNvSpPr txBox="1"/>
          <p:nvPr/>
        </p:nvSpPr>
        <p:spPr>
          <a:xfrm>
            <a:off x="-17106" y="0"/>
            <a:ext cx="9161106" cy="801687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8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Principles of Financial Reporting</a:t>
            </a:r>
            <a:endParaRPr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78"/>
          <p:cNvSpPr/>
          <p:nvPr/>
        </p:nvSpPr>
        <p:spPr>
          <a:xfrm>
            <a:off x="685800" y="1524000"/>
            <a:ext cx="2362200" cy="1207254"/>
          </a:xfrm>
          <a:prstGeom prst="rect">
            <a:avLst/>
          </a:prstGeom>
          <a:solidFill>
            <a:srgbClr val="FFFFCC"/>
          </a:solidFill>
          <a:ln w="19050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REVENUE RECOGNITION PRINCIPLE</a:t>
            </a:r>
            <a:endParaRPr/>
          </a:p>
        </p:txBody>
      </p:sp>
      <p:sp>
        <p:nvSpPr>
          <p:cNvPr id="935" name="Google Shape;935;p78"/>
          <p:cNvSpPr/>
          <p:nvPr/>
        </p:nvSpPr>
        <p:spPr>
          <a:xfrm>
            <a:off x="685800" y="2801937"/>
            <a:ext cx="2362200" cy="289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Requires that companies recognize revenue in the accounting period in which the performance obligation is satisfied.</a:t>
            </a:r>
            <a:endParaRPr/>
          </a:p>
        </p:txBody>
      </p:sp>
      <p:sp>
        <p:nvSpPr>
          <p:cNvPr id="936" name="Google Shape;936;p78"/>
          <p:cNvSpPr/>
          <p:nvPr/>
        </p:nvSpPr>
        <p:spPr>
          <a:xfrm>
            <a:off x="3429000" y="2816225"/>
            <a:ext cx="2362200" cy="21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Dictates that efforts (expenses) be matched with results (revenues). Thus, expenses follow revenues.</a:t>
            </a:r>
            <a:endParaRPr/>
          </a:p>
        </p:txBody>
      </p:sp>
      <p:sp>
        <p:nvSpPr>
          <p:cNvPr id="937" name="Google Shape;937;p78"/>
          <p:cNvSpPr/>
          <p:nvPr/>
        </p:nvSpPr>
        <p:spPr>
          <a:xfrm>
            <a:off x="6172200" y="2816225"/>
            <a:ext cx="2438400" cy="289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Requires that companies disclose all circumstances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events that would make a difference to financial statement users.</a:t>
            </a:r>
            <a:endParaRPr/>
          </a:p>
        </p:txBody>
      </p:sp>
      <p:sp>
        <p:nvSpPr>
          <p:cNvPr id="938" name="Google Shape;938;p78"/>
          <p:cNvSpPr/>
          <p:nvPr/>
        </p:nvSpPr>
        <p:spPr>
          <a:xfrm>
            <a:off x="609600" y="1447800"/>
            <a:ext cx="2514600" cy="4267200"/>
          </a:xfrm>
          <a:prstGeom prst="rect">
            <a:avLst/>
          </a:prstGeom>
          <a:noFill/>
          <a:ln w="19050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78"/>
          <p:cNvSpPr/>
          <p:nvPr/>
        </p:nvSpPr>
        <p:spPr>
          <a:xfrm>
            <a:off x="3352800" y="1447800"/>
            <a:ext cx="2514600" cy="4267200"/>
          </a:xfrm>
          <a:prstGeom prst="rect">
            <a:avLst/>
          </a:prstGeom>
          <a:noFill/>
          <a:ln w="19050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78"/>
          <p:cNvSpPr/>
          <p:nvPr/>
        </p:nvSpPr>
        <p:spPr>
          <a:xfrm>
            <a:off x="6096000" y="1447800"/>
            <a:ext cx="2590800" cy="4267200"/>
          </a:xfrm>
          <a:prstGeom prst="rect">
            <a:avLst/>
          </a:prstGeom>
          <a:noFill/>
          <a:ln w="19050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78"/>
          <p:cNvSpPr/>
          <p:nvPr/>
        </p:nvSpPr>
        <p:spPr>
          <a:xfrm>
            <a:off x="3429000" y="1524000"/>
            <a:ext cx="2362200" cy="1207254"/>
          </a:xfrm>
          <a:prstGeom prst="rect">
            <a:avLst/>
          </a:prstGeom>
          <a:solidFill>
            <a:srgbClr val="FFFFCC"/>
          </a:solidFill>
          <a:ln w="19050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EXPENSE RECOGNITION PRINCIPLE</a:t>
            </a:r>
            <a:endParaRPr/>
          </a:p>
        </p:txBody>
      </p:sp>
      <p:sp>
        <p:nvSpPr>
          <p:cNvPr id="942" name="Google Shape;942;p78"/>
          <p:cNvSpPr/>
          <p:nvPr/>
        </p:nvSpPr>
        <p:spPr>
          <a:xfrm>
            <a:off x="6172200" y="1524000"/>
            <a:ext cx="2438400" cy="1207254"/>
          </a:xfrm>
          <a:prstGeom prst="rect">
            <a:avLst/>
          </a:prstGeom>
          <a:solidFill>
            <a:srgbClr val="FFFFCC"/>
          </a:solidFill>
          <a:ln w="19050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FULL DISCLOSURE PRINCIPLE</a:t>
            </a:r>
            <a:endParaRPr/>
          </a:p>
        </p:txBody>
      </p:sp>
      <p:sp>
        <p:nvSpPr>
          <p:cNvPr id="943" name="Google Shape;943;p78"/>
          <p:cNvSpPr txBox="1"/>
          <p:nvPr/>
        </p:nvSpPr>
        <p:spPr>
          <a:xfrm>
            <a:off x="-17106" y="-7937"/>
            <a:ext cx="9161106" cy="801687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8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Principles of Financial Reporting</a:t>
            </a:r>
            <a:endParaRPr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79"/>
          <p:cNvSpPr/>
          <p:nvPr/>
        </p:nvSpPr>
        <p:spPr>
          <a:xfrm>
            <a:off x="3429000" y="2209800"/>
            <a:ext cx="5105400" cy="175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79"/>
          <p:cNvSpPr/>
          <p:nvPr/>
        </p:nvSpPr>
        <p:spPr>
          <a:xfrm>
            <a:off x="3429000" y="4267200"/>
            <a:ext cx="5105400" cy="182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79"/>
          <p:cNvSpPr/>
          <p:nvPr/>
        </p:nvSpPr>
        <p:spPr>
          <a:xfrm>
            <a:off x="4724400" y="1447800"/>
            <a:ext cx="3048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BF"/>
                </a:solidFill>
                <a:latin typeface="Arial"/>
                <a:ea typeface="Arial"/>
                <a:cs typeface="Arial"/>
                <a:sym typeface="Arial"/>
              </a:rPr>
              <a:t>Cost Constraint</a:t>
            </a:r>
            <a:endParaRPr/>
          </a:p>
        </p:txBody>
      </p:sp>
      <p:sp>
        <p:nvSpPr>
          <p:cNvPr id="951" name="Google Shape;951;p79"/>
          <p:cNvSpPr/>
          <p:nvPr/>
        </p:nvSpPr>
        <p:spPr>
          <a:xfrm>
            <a:off x="4038600" y="1981200"/>
            <a:ext cx="4419600" cy="230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Accounting standard-setters weigh the cost that companies will incur to provide the information against the benefit that financial statement users will gain from having the information available.</a:t>
            </a:r>
            <a:endParaRPr/>
          </a:p>
        </p:txBody>
      </p:sp>
      <p:pic>
        <p:nvPicPr>
          <p:cNvPr id="952" name="Google Shape;952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1600200"/>
            <a:ext cx="2971800" cy="19097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3" name="Google Shape;953;p79"/>
          <p:cNvCxnSpPr/>
          <p:nvPr/>
        </p:nvCxnSpPr>
        <p:spPr>
          <a:xfrm>
            <a:off x="304800" y="990600"/>
            <a:ext cx="8534400" cy="0"/>
          </a:xfrm>
          <a:prstGeom prst="straightConnector1">
            <a:avLst/>
          </a:prstGeom>
          <a:noFill/>
          <a:ln w="5715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4" name="Google Shape;954;p79"/>
          <p:cNvSpPr/>
          <p:nvPr/>
        </p:nvSpPr>
        <p:spPr>
          <a:xfrm>
            <a:off x="609600" y="304800"/>
            <a:ext cx="8229600" cy="560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Cost Constraint</a:t>
            </a:r>
            <a:endParaRPr/>
          </a:p>
        </p:txBody>
      </p:sp>
      <p:sp>
        <p:nvSpPr>
          <p:cNvPr id="955" name="Google Shape;955;p79"/>
          <p:cNvSpPr txBox="1"/>
          <p:nvPr/>
        </p:nvSpPr>
        <p:spPr>
          <a:xfrm>
            <a:off x="8305800" y="6369050"/>
            <a:ext cx="685800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 9</a:t>
            </a:r>
            <a:endParaRPr/>
          </a:p>
        </p:txBody>
      </p:sp>
      <p:sp>
        <p:nvSpPr>
          <p:cNvPr id="956" name="Google Shape;956;p79"/>
          <p:cNvSpPr txBox="1"/>
          <p:nvPr/>
        </p:nvSpPr>
        <p:spPr>
          <a:xfrm>
            <a:off x="-17106" y="6324603"/>
            <a:ext cx="9161106" cy="533398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8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wipe dir="r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365f882a221_0_0"/>
          <p:cNvSpPr/>
          <p:nvPr/>
        </p:nvSpPr>
        <p:spPr>
          <a:xfrm>
            <a:off x="1482968" y="2381697"/>
            <a:ext cx="6160477" cy="175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g365f882a221_0_0"/>
          <p:cNvSpPr/>
          <p:nvPr/>
        </p:nvSpPr>
        <p:spPr>
          <a:xfrm>
            <a:off x="3429000" y="4267200"/>
            <a:ext cx="5105400" cy="182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g365f882a221_0_0"/>
          <p:cNvSpPr/>
          <p:nvPr/>
        </p:nvSpPr>
        <p:spPr>
          <a:xfrm>
            <a:off x="1850850" y="2418900"/>
            <a:ext cx="5442300" cy="20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3000" b="1" dirty="0">
                <a:solidFill>
                  <a:srgbClr val="0000BF"/>
                </a:solidFill>
              </a:rPr>
              <a:t>E3-4, E3-6,E3-7,E3-9,E3-10</a:t>
            </a:r>
            <a:endParaRPr sz="3000" b="1" dirty="0">
              <a:solidFill>
                <a:srgbClr val="0000BF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0000BF"/>
                </a:solidFill>
              </a:rPr>
              <a:t>E3-13</a:t>
            </a:r>
            <a:endParaRPr sz="3000" b="1" dirty="0">
              <a:solidFill>
                <a:srgbClr val="0000BF"/>
              </a:solidFill>
            </a:endParaRPr>
          </a:p>
        </p:txBody>
      </p:sp>
      <p:cxnSp>
        <p:nvCxnSpPr>
          <p:cNvPr id="964" name="Google Shape;964;g365f882a221_0_0"/>
          <p:cNvCxnSpPr/>
          <p:nvPr/>
        </p:nvCxnSpPr>
        <p:spPr>
          <a:xfrm>
            <a:off x="304800" y="1127875"/>
            <a:ext cx="8534400" cy="0"/>
          </a:xfrm>
          <a:prstGeom prst="straightConnector1">
            <a:avLst/>
          </a:prstGeom>
          <a:noFill/>
          <a:ln w="5715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5" name="Google Shape;965;g365f882a221_0_0"/>
          <p:cNvSpPr/>
          <p:nvPr/>
        </p:nvSpPr>
        <p:spPr>
          <a:xfrm>
            <a:off x="609600" y="464300"/>
            <a:ext cx="82296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CC0000"/>
                </a:solidFill>
              </a:rPr>
              <a:t>Assignment</a:t>
            </a:r>
            <a:endParaRPr/>
          </a:p>
        </p:txBody>
      </p:sp>
      <p:sp>
        <p:nvSpPr>
          <p:cNvPr id="966" name="Google Shape;966;g365f882a221_0_0"/>
          <p:cNvSpPr txBox="1"/>
          <p:nvPr/>
        </p:nvSpPr>
        <p:spPr>
          <a:xfrm>
            <a:off x="8305800" y="6369050"/>
            <a:ext cx="6858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 9</a:t>
            </a:r>
            <a:endParaRPr/>
          </a:p>
        </p:txBody>
      </p:sp>
      <p:sp>
        <p:nvSpPr>
          <p:cNvPr id="967" name="Google Shape;967;g365f882a221_0_0"/>
          <p:cNvSpPr txBox="1"/>
          <p:nvPr/>
        </p:nvSpPr>
        <p:spPr>
          <a:xfrm>
            <a:off x="-17106" y="6324603"/>
            <a:ext cx="9161100" cy="533400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7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2" name="Google Shape;972;p83"/>
          <p:cNvGrpSpPr/>
          <p:nvPr/>
        </p:nvGrpSpPr>
        <p:grpSpPr>
          <a:xfrm>
            <a:off x="2053416" y="887263"/>
            <a:ext cx="4969669" cy="5130013"/>
            <a:chOff x="4107208" y="26973"/>
            <a:chExt cx="9939337" cy="10260026"/>
          </a:xfrm>
        </p:grpSpPr>
        <p:pic>
          <p:nvPicPr>
            <p:cNvPr id="973" name="Google Shape;973;p8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107208" y="71184"/>
              <a:ext cx="9939337" cy="10215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4" name="Google Shape;974;p83"/>
            <p:cNvSpPr/>
            <p:nvPr/>
          </p:nvSpPr>
          <p:spPr>
            <a:xfrm>
              <a:off x="6920707" y="26973"/>
              <a:ext cx="0" cy="10248265"/>
            </a:xfrm>
            <a:custGeom>
              <a:avLst/>
              <a:gdLst/>
              <a:ahLst/>
              <a:cxnLst/>
              <a:rect l="l" t="t" r="r" b="b"/>
              <a:pathLst>
                <a:path w="120000" h="10248265" extrusionOk="0">
                  <a:moveTo>
                    <a:pt x="0" y="102480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5" name="Google Shape;975;p83"/>
          <p:cNvSpPr txBox="1"/>
          <p:nvPr/>
        </p:nvSpPr>
        <p:spPr>
          <a:xfrm>
            <a:off x="927136" y="2358128"/>
            <a:ext cx="2218348" cy="1391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635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>
                <a:solidFill>
                  <a:srgbClr val="006A6A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500" b="1">
              <a:solidFill>
                <a:srgbClr val="006A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83"/>
          <p:cNvSpPr txBox="1"/>
          <p:nvPr/>
        </p:nvSpPr>
        <p:spPr>
          <a:xfrm>
            <a:off x="508000" y="4303762"/>
            <a:ext cx="2332355" cy="1372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6350" marR="74295" lvl="0" indent="0" algn="l" rtl="0">
              <a:lnSpc>
                <a:spcPct val="106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Use these design resources in your Canva Presentation.</a:t>
            </a:r>
            <a:endParaRPr sz="1200" b="1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6350" marR="0" lvl="0" indent="0" algn="l" rtl="0">
              <a:spcBef>
                <a:spcPts val="98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Happy designing!</a:t>
            </a:r>
            <a:endParaRPr sz="1200" b="1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78"/>
              </a:spcBef>
              <a:spcAft>
                <a:spcPts val="0"/>
              </a:spcAft>
              <a:buNone/>
            </a:pPr>
            <a:endParaRPr sz="1200" b="1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6350" marR="2540" lvl="0" indent="0" algn="l" rtl="0">
              <a:lnSpc>
                <a:spcPct val="106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Don't forget to delete this page before presenting.</a:t>
            </a:r>
            <a:endParaRPr sz="1200" b="1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77" name="Google Shape;977;p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46290" y="1244976"/>
            <a:ext cx="54013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8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55620" y="2232087"/>
            <a:ext cx="576262" cy="671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8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45606" y="3190230"/>
            <a:ext cx="700087" cy="585787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83"/>
          <p:cNvSpPr/>
          <p:nvPr/>
        </p:nvSpPr>
        <p:spPr>
          <a:xfrm>
            <a:off x="7942985" y="4230933"/>
            <a:ext cx="534035" cy="355600"/>
          </a:xfrm>
          <a:custGeom>
            <a:avLst/>
            <a:gdLst/>
            <a:ahLst/>
            <a:cxnLst/>
            <a:rect l="l" t="t" r="r" b="b"/>
            <a:pathLst>
              <a:path w="1068069" h="711200" extrusionOk="0">
                <a:moveTo>
                  <a:pt x="1031075" y="450566"/>
                </a:moveTo>
                <a:lnTo>
                  <a:pt x="1055560" y="451620"/>
                </a:lnTo>
                <a:lnTo>
                  <a:pt x="1060202" y="455633"/>
                </a:lnTo>
                <a:lnTo>
                  <a:pt x="1062152" y="458260"/>
                </a:lnTo>
                <a:lnTo>
                  <a:pt x="1067884" y="463591"/>
                </a:lnTo>
                <a:lnTo>
                  <a:pt x="1068068" y="469955"/>
                </a:lnTo>
                <a:lnTo>
                  <a:pt x="1065452" y="477469"/>
                </a:lnTo>
                <a:lnTo>
                  <a:pt x="1064428" y="479967"/>
                </a:lnTo>
                <a:lnTo>
                  <a:pt x="1062771" y="481167"/>
                </a:lnTo>
                <a:lnTo>
                  <a:pt x="1059687" y="483577"/>
                </a:lnTo>
                <a:lnTo>
                  <a:pt x="1049749" y="490776"/>
                </a:lnTo>
                <a:lnTo>
                  <a:pt x="1003201" y="504028"/>
                </a:lnTo>
                <a:lnTo>
                  <a:pt x="959338" y="518666"/>
                </a:lnTo>
                <a:lnTo>
                  <a:pt x="871948" y="541600"/>
                </a:lnTo>
                <a:lnTo>
                  <a:pt x="867145" y="543936"/>
                </a:lnTo>
                <a:lnTo>
                  <a:pt x="860603" y="546196"/>
                </a:lnTo>
                <a:lnTo>
                  <a:pt x="852365" y="550927"/>
                </a:lnTo>
                <a:lnTo>
                  <a:pt x="842853" y="551789"/>
                </a:lnTo>
                <a:lnTo>
                  <a:pt x="838163" y="563027"/>
                </a:lnTo>
                <a:lnTo>
                  <a:pt x="833346" y="574261"/>
                </a:lnTo>
                <a:lnTo>
                  <a:pt x="828497" y="584221"/>
                </a:lnTo>
                <a:lnTo>
                  <a:pt x="810667" y="624132"/>
                </a:lnTo>
                <a:lnTo>
                  <a:pt x="787677" y="682888"/>
                </a:lnTo>
                <a:lnTo>
                  <a:pt x="779146" y="700317"/>
                </a:lnTo>
                <a:lnTo>
                  <a:pt x="770572" y="710118"/>
                </a:lnTo>
                <a:lnTo>
                  <a:pt x="761950" y="711018"/>
                </a:lnTo>
                <a:lnTo>
                  <a:pt x="754069" y="710679"/>
                </a:lnTo>
                <a:lnTo>
                  <a:pt x="748155" y="706611"/>
                </a:lnTo>
                <a:lnTo>
                  <a:pt x="741386" y="697421"/>
                </a:lnTo>
                <a:lnTo>
                  <a:pt x="733462" y="683097"/>
                </a:lnTo>
                <a:lnTo>
                  <a:pt x="724727" y="663654"/>
                </a:lnTo>
                <a:lnTo>
                  <a:pt x="760254" y="665183"/>
                </a:lnTo>
                <a:lnTo>
                  <a:pt x="767773" y="647710"/>
                </a:lnTo>
                <a:lnTo>
                  <a:pt x="776218" y="625192"/>
                </a:lnTo>
                <a:lnTo>
                  <a:pt x="785220" y="602698"/>
                </a:lnTo>
                <a:lnTo>
                  <a:pt x="794522" y="582759"/>
                </a:lnTo>
                <a:lnTo>
                  <a:pt x="796799" y="577773"/>
                </a:lnTo>
                <a:lnTo>
                  <a:pt x="799132" y="571517"/>
                </a:lnTo>
                <a:lnTo>
                  <a:pt x="801410" y="566531"/>
                </a:lnTo>
                <a:lnTo>
                  <a:pt x="685660" y="561550"/>
                </a:lnTo>
                <a:lnTo>
                  <a:pt x="684864" y="558973"/>
                </a:lnTo>
                <a:lnTo>
                  <a:pt x="719367" y="560458"/>
                </a:lnTo>
                <a:lnTo>
                  <a:pt x="746705" y="552736"/>
                </a:lnTo>
                <a:lnTo>
                  <a:pt x="773016" y="542428"/>
                </a:lnTo>
                <a:lnTo>
                  <a:pt x="797372" y="534577"/>
                </a:lnTo>
                <a:lnTo>
                  <a:pt x="819121" y="527886"/>
                </a:lnTo>
                <a:lnTo>
                  <a:pt x="825814" y="512920"/>
                </a:lnTo>
                <a:lnTo>
                  <a:pt x="859594" y="514374"/>
                </a:lnTo>
                <a:lnTo>
                  <a:pt x="861991" y="511934"/>
                </a:lnTo>
                <a:lnTo>
                  <a:pt x="862907" y="511974"/>
                </a:lnTo>
                <a:lnTo>
                  <a:pt x="974789" y="479924"/>
                </a:lnTo>
                <a:lnTo>
                  <a:pt x="927641" y="474082"/>
                </a:lnTo>
                <a:lnTo>
                  <a:pt x="881273" y="458104"/>
                </a:lnTo>
                <a:lnTo>
                  <a:pt x="847712" y="456660"/>
                </a:lnTo>
                <a:lnTo>
                  <a:pt x="852015" y="445404"/>
                </a:lnTo>
                <a:lnTo>
                  <a:pt x="1022677" y="452747"/>
                </a:lnTo>
                <a:lnTo>
                  <a:pt x="1031075" y="450566"/>
                </a:lnTo>
                <a:close/>
              </a:path>
              <a:path w="1068069" h="711200" extrusionOk="0">
                <a:moveTo>
                  <a:pt x="685660" y="561550"/>
                </a:moveTo>
                <a:lnTo>
                  <a:pt x="801410" y="566531"/>
                </a:lnTo>
                <a:lnTo>
                  <a:pt x="784789" y="572171"/>
                </a:lnTo>
                <a:lnTo>
                  <a:pt x="767170" y="579040"/>
                </a:lnTo>
                <a:lnTo>
                  <a:pt x="730185" y="591432"/>
                </a:lnTo>
                <a:lnTo>
                  <a:pt x="733918" y="600491"/>
                </a:lnTo>
                <a:lnTo>
                  <a:pt x="737521" y="612086"/>
                </a:lnTo>
                <a:lnTo>
                  <a:pt x="741190" y="621142"/>
                </a:lnTo>
                <a:lnTo>
                  <a:pt x="744849" y="628927"/>
                </a:lnTo>
                <a:lnTo>
                  <a:pt x="748902" y="640542"/>
                </a:lnTo>
                <a:lnTo>
                  <a:pt x="752871" y="649611"/>
                </a:lnTo>
                <a:lnTo>
                  <a:pt x="756626" y="658671"/>
                </a:lnTo>
                <a:lnTo>
                  <a:pt x="760254" y="665183"/>
                </a:lnTo>
                <a:lnTo>
                  <a:pt x="724727" y="663654"/>
                </a:lnTo>
                <a:lnTo>
                  <a:pt x="715470" y="640374"/>
                </a:lnTo>
                <a:lnTo>
                  <a:pt x="703744" y="613175"/>
                </a:lnTo>
                <a:lnTo>
                  <a:pt x="699945" y="601571"/>
                </a:lnTo>
                <a:lnTo>
                  <a:pt x="604908" y="597482"/>
                </a:lnTo>
                <a:lnTo>
                  <a:pt x="629370" y="589636"/>
                </a:lnTo>
                <a:lnTo>
                  <a:pt x="648571" y="585378"/>
                </a:lnTo>
                <a:lnTo>
                  <a:pt x="668579" y="577340"/>
                </a:lnTo>
                <a:lnTo>
                  <a:pt x="688898" y="570588"/>
                </a:lnTo>
                <a:lnTo>
                  <a:pt x="685660" y="561550"/>
                </a:lnTo>
                <a:close/>
              </a:path>
              <a:path w="1068069" h="711200" extrusionOk="0">
                <a:moveTo>
                  <a:pt x="604908" y="597482"/>
                </a:moveTo>
                <a:lnTo>
                  <a:pt x="699945" y="601571"/>
                </a:lnTo>
                <a:lnTo>
                  <a:pt x="667795" y="611628"/>
                </a:lnTo>
                <a:lnTo>
                  <a:pt x="636890" y="621739"/>
                </a:lnTo>
                <a:lnTo>
                  <a:pt x="608411" y="629412"/>
                </a:lnTo>
                <a:lnTo>
                  <a:pt x="583431" y="634693"/>
                </a:lnTo>
                <a:lnTo>
                  <a:pt x="571719" y="636731"/>
                </a:lnTo>
                <a:lnTo>
                  <a:pt x="561273" y="638824"/>
                </a:lnTo>
                <a:lnTo>
                  <a:pt x="533784" y="637641"/>
                </a:lnTo>
                <a:lnTo>
                  <a:pt x="530461" y="634956"/>
                </a:lnTo>
                <a:lnTo>
                  <a:pt x="525078" y="632182"/>
                </a:lnTo>
                <a:lnTo>
                  <a:pt x="521809" y="628228"/>
                </a:lnTo>
                <a:lnTo>
                  <a:pt x="520992" y="620566"/>
                </a:lnTo>
                <a:lnTo>
                  <a:pt x="520698" y="616739"/>
                </a:lnTo>
                <a:lnTo>
                  <a:pt x="521832" y="611704"/>
                </a:lnTo>
                <a:lnTo>
                  <a:pt x="526791" y="603019"/>
                </a:lnTo>
                <a:lnTo>
                  <a:pt x="567066" y="604752"/>
                </a:lnTo>
                <a:lnTo>
                  <a:pt x="576769" y="602627"/>
                </a:lnTo>
                <a:lnTo>
                  <a:pt x="587394" y="600542"/>
                </a:lnTo>
                <a:lnTo>
                  <a:pt x="598779" y="599760"/>
                </a:lnTo>
                <a:lnTo>
                  <a:pt x="604908" y="597482"/>
                </a:lnTo>
                <a:close/>
              </a:path>
              <a:path w="1068069" h="711200" extrusionOk="0">
                <a:moveTo>
                  <a:pt x="619471" y="506584"/>
                </a:moveTo>
                <a:lnTo>
                  <a:pt x="667033" y="508630"/>
                </a:lnTo>
                <a:lnTo>
                  <a:pt x="650316" y="523165"/>
                </a:lnTo>
                <a:lnTo>
                  <a:pt x="633912" y="536442"/>
                </a:lnTo>
                <a:lnTo>
                  <a:pt x="617827" y="552275"/>
                </a:lnTo>
                <a:lnTo>
                  <a:pt x="602398" y="566866"/>
                </a:lnTo>
                <a:lnTo>
                  <a:pt x="592875" y="576625"/>
                </a:lnTo>
                <a:lnTo>
                  <a:pt x="583534" y="587664"/>
                </a:lnTo>
                <a:lnTo>
                  <a:pt x="574861" y="596189"/>
                </a:lnTo>
                <a:lnTo>
                  <a:pt x="567066" y="604752"/>
                </a:lnTo>
                <a:lnTo>
                  <a:pt x="526791" y="603019"/>
                </a:lnTo>
                <a:lnTo>
                  <a:pt x="534920" y="591928"/>
                </a:lnTo>
                <a:lnTo>
                  <a:pt x="562115" y="561319"/>
                </a:lnTo>
                <a:lnTo>
                  <a:pt x="579581" y="543003"/>
                </a:lnTo>
                <a:lnTo>
                  <a:pt x="597773" y="525989"/>
                </a:lnTo>
                <a:lnTo>
                  <a:pt x="616749" y="507738"/>
                </a:lnTo>
                <a:lnTo>
                  <a:pt x="619471" y="506584"/>
                </a:lnTo>
                <a:close/>
              </a:path>
              <a:path w="1068069" h="711200" extrusionOk="0">
                <a:moveTo>
                  <a:pt x="731936" y="405915"/>
                </a:moveTo>
                <a:lnTo>
                  <a:pt x="770879" y="407591"/>
                </a:lnTo>
                <a:lnTo>
                  <a:pt x="750455" y="430865"/>
                </a:lnTo>
                <a:lnTo>
                  <a:pt x="732758" y="451713"/>
                </a:lnTo>
                <a:lnTo>
                  <a:pt x="718766" y="466365"/>
                </a:lnTo>
                <a:lnTo>
                  <a:pt x="709240" y="476125"/>
                </a:lnTo>
                <a:lnTo>
                  <a:pt x="693591" y="488163"/>
                </a:lnTo>
                <a:lnTo>
                  <a:pt x="699639" y="504949"/>
                </a:lnTo>
                <a:lnTo>
                  <a:pt x="706019" y="523020"/>
                </a:lnTo>
                <a:lnTo>
                  <a:pt x="712601" y="542370"/>
                </a:lnTo>
                <a:lnTo>
                  <a:pt x="719367" y="560458"/>
                </a:lnTo>
                <a:lnTo>
                  <a:pt x="684864" y="558973"/>
                </a:lnTo>
                <a:lnTo>
                  <a:pt x="683217" y="555089"/>
                </a:lnTo>
                <a:lnTo>
                  <a:pt x="677568" y="540863"/>
                </a:lnTo>
                <a:lnTo>
                  <a:pt x="672199" y="524107"/>
                </a:lnTo>
                <a:lnTo>
                  <a:pt x="667033" y="508630"/>
                </a:lnTo>
                <a:lnTo>
                  <a:pt x="619471" y="506584"/>
                </a:lnTo>
                <a:lnTo>
                  <a:pt x="655757" y="477637"/>
                </a:lnTo>
                <a:lnTo>
                  <a:pt x="651302" y="463462"/>
                </a:lnTo>
                <a:lnTo>
                  <a:pt x="648086" y="454426"/>
                </a:lnTo>
                <a:lnTo>
                  <a:pt x="682370" y="455901"/>
                </a:lnTo>
                <a:lnTo>
                  <a:pt x="689050" y="449832"/>
                </a:lnTo>
                <a:lnTo>
                  <a:pt x="697305" y="442561"/>
                </a:lnTo>
                <a:lnTo>
                  <a:pt x="709286" y="429093"/>
                </a:lnTo>
                <a:lnTo>
                  <a:pt x="724197" y="414481"/>
                </a:lnTo>
                <a:lnTo>
                  <a:pt x="731936" y="405915"/>
                </a:lnTo>
                <a:close/>
              </a:path>
              <a:path w="1068069" h="711200" extrusionOk="0">
                <a:moveTo>
                  <a:pt x="847712" y="456660"/>
                </a:moveTo>
                <a:lnTo>
                  <a:pt x="881273" y="458104"/>
                </a:lnTo>
                <a:lnTo>
                  <a:pt x="876037" y="473132"/>
                </a:lnTo>
                <a:lnTo>
                  <a:pt x="870663" y="486884"/>
                </a:lnTo>
                <a:lnTo>
                  <a:pt x="865161" y="500630"/>
                </a:lnTo>
                <a:lnTo>
                  <a:pt x="859594" y="514374"/>
                </a:lnTo>
                <a:lnTo>
                  <a:pt x="825814" y="512920"/>
                </a:lnTo>
                <a:lnTo>
                  <a:pt x="827757" y="507919"/>
                </a:lnTo>
                <a:lnTo>
                  <a:pt x="836223" y="485402"/>
                </a:lnTo>
                <a:lnTo>
                  <a:pt x="844280" y="465410"/>
                </a:lnTo>
                <a:lnTo>
                  <a:pt x="847712" y="456660"/>
                </a:lnTo>
                <a:close/>
              </a:path>
              <a:path w="1068069" h="711200" extrusionOk="0">
                <a:moveTo>
                  <a:pt x="606063" y="335669"/>
                </a:moveTo>
                <a:lnTo>
                  <a:pt x="641396" y="337190"/>
                </a:lnTo>
                <a:lnTo>
                  <a:pt x="649138" y="360404"/>
                </a:lnTo>
                <a:lnTo>
                  <a:pt x="656474" y="381058"/>
                </a:lnTo>
                <a:lnTo>
                  <a:pt x="663584" y="402974"/>
                </a:lnTo>
                <a:lnTo>
                  <a:pt x="670920" y="423629"/>
                </a:lnTo>
                <a:lnTo>
                  <a:pt x="673261" y="430085"/>
                </a:lnTo>
                <a:lnTo>
                  <a:pt x="675954" y="437828"/>
                </a:lnTo>
                <a:lnTo>
                  <a:pt x="678980" y="446857"/>
                </a:lnTo>
                <a:lnTo>
                  <a:pt x="682370" y="455901"/>
                </a:lnTo>
                <a:lnTo>
                  <a:pt x="648086" y="454426"/>
                </a:lnTo>
                <a:lnTo>
                  <a:pt x="647295" y="451849"/>
                </a:lnTo>
                <a:lnTo>
                  <a:pt x="643780" y="442800"/>
                </a:lnTo>
                <a:lnTo>
                  <a:pt x="640799" y="436316"/>
                </a:lnTo>
                <a:lnTo>
                  <a:pt x="629559" y="401510"/>
                </a:lnTo>
                <a:lnTo>
                  <a:pt x="618232" y="366701"/>
                </a:lnTo>
                <a:lnTo>
                  <a:pt x="606063" y="335669"/>
                </a:lnTo>
                <a:close/>
              </a:path>
              <a:path w="1068069" h="711200" extrusionOk="0">
                <a:moveTo>
                  <a:pt x="912709" y="223018"/>
                </a:moveTo>
                <a:lnTo>
                  <a:pt x="930787" y="223796"/>
                </a:lnTo>
                <a:lnTo>
                  <a:pt x="933544" y="228999"/>
                </a:lnTo>
                <a:lnTo>
                  <a:pt x="938807" y="229225"/>
                </a:lnTo>
                <a:lnTo>
                  <a:pt x="942185" y="230642"/>
                </a:lnTo>
                <a:lnTo>
                  <a:pt x="945051" y="233308"/>
                </a:lnTo>
                <a:lnTo>
                  <a:pt x="947230" y="235944"/>
                </a:lnTo>
                <a:lnTo>
                  <a:pt x="949867" y="238599"/>
                </a:lnTo>
                <a:lnTo>
                  <a:pt x="950052" y="244963"/>
                </a:lnTo>
                <a:lnTo>
                  <a:pt x="949942" y="247501"/>
                </a:lnTo>
                <a:lnTo>
                  <a:pt x="947729" y="256304"/>
                </a:lnTo>
                <a:lnTo>
                  <a:pt x="945342" y="263828"/>
                </a:lnTo>
                <a:lnTo>
                  <a:pt x="941299" y="272553"/>
                </a:lnTo>
                <a:lnTo>
                  <a:pt x="939817" y="275031"/>
                </a:lnTo>
                <a:lnTo>
                  <a:pt x="939359" y="275011"/>
                </a:lnTo>
                <a:lnTo>
                  <a:pt x="938618" y="276251"/>
                </a:lnTo>
                <a:lnTo>
                  <a:pt x="936688" y="283795"/>
                </a:lnTo>
                <a:lnTo>
                  <a:pt x="934585" y="290060"/>
                </a:lnTo>
                <a:lnTo>
                  <a:pt x="934247" y="292588"/>
                </a:lnTo>
                <a:lnTo>
                  <a:pt x="924778" y="326502"/>
                </a:lnTo>
                <a:lnTo>
                  <a:pt x="914708" y="360391"/>
                </a:lnTo>
                <a:lnTo>
                  <a:pt x="903952" y="394250"/>
                </a:lnTo>
                <a:lnTo>
                  <a:pt x="892423" y="428075"/>
                </a:lnTo>
                <a:lnTo>
                  <a:pt x="922973" y="438288"/>
                </a:lnTo>
                <a:lnTo>
                  <a:pt x="953408" y="444682"/>
                </a:lnTo>
                <a:lnTo>
                  <a:pt x="1017693" y="452533"/>
                </a:lnTo>
                <a:lnTo>
                  <a:pt x="852015" y="445404"/>
                </a:lnTo>
                <a:lnTo>
                  <a:pt x="833289" y="436971"/>
                </a:lnTo>
                <a:lnTo>
                  <a:pt x="813394" y="427217"/>
                </a:lnTo>
                <a:lnTo>
                  <a:pt x="792512" y="417420"/>
                </a:lnTo>
                <a:lnTo>
                  <a:pt x="781723" y="411871"/>
                </a:lnTo>
                <a:lnTo>
                  <a:pt x="862937" y="415366"/>
                </a:lnTo>
                <a:lnTo>
                  <a:pt x="873916" y="384059"/>
                </a:lnTo>
                <a:lnTo>
                  <a:pt x="894011" y="318822"/>
                </a:lnTo>
                <a:lnTo>
                  <a:pt x="903169" y="284895"/>
                </a:lnTo>
                <a:lnTo>
                  <a:pt x="905720" y="273564"/>
                </a:lnTo>
                <a:lnTo>
                  <a:pt x="908500" y="262243"/>
                </a:lnTo>
                <a:lnTo>
                  <a:pt x="863619" y="260312"/>
                </a:lnTo>
                <a:lnTo>
                  <a:pt x="877521" y="246927"/>
                </a:lnTo>
                <a:lnTo>
                  <a:pt x="886115" y="239670"/>
                </a:lnTo>
                <a:lnTo>
                  <a:pt x="893968" y="233652"/>
                </a:lnTo>
                <a:lnTo>
                  <a:pt x="900995" y="228870"/>
                </a:lnTo>
                <a:lnTo>
                  <a:pt x="907108" y="225319"/>
                </a:lnTo>
                <a:lnTo>
                  <a:pt x="912709" y="223018"/>
                </a:lnTo>
                <a:close/>
              </a:path>
              <a:path w="1068069" h="711200" extrusionOk="0">
                <a:moveTo>
                  <a:pt x="863619" y="260312"/>
                </a:moveTo>
                <a:lnTo>
                  <a:pt x="908500" y="262243"/>
                </a:lnTo>
                <a:lnTo>
                  <a:pt x="901068" y="268279"/>
                </a:lnTo>
                <a:lnTo>
                  <a:pt x="893079" y="274291"/>
                </a:lnTo>
                <a:lnTo>
                  <a:pt x="884412" y="284088"/>
                </a:lnTo>
                <a:lnTo>
                  <a:pt x="875327" y="292595"/>
                </a:lnTo>
                <a:lnTo>
                  <a:pt x="855479" y="314622"/>
                </a:lnTo>
                <a:lnTo>
                  <a:pt x="834688" y="336609"/>
                </a:lnTo>
                <a:lnTo>
                  <a:pt x="813553" y="358580"/>
                </a:lnTo>
                <a:lnTo>
                  <a:pt x="792567" y="383101"/>
                </a:lnTo>
                <a:lnTo>
                  <a:pt x="811164" y="392799"/>
                </a:lnTo>
                <a:lnTo>
                  <a:pt x="829269" y="399934"/>
                </a:lnTo>
                <a:lnTo>
                  <a:pt x="846548" y="408305"/>
                </a:lnTo>
                <a:lnTo>
                  <a:pt x="862937" y="415366"/>
                </a:lnTo>
                <a:lnTo>
                  <a:pt x="781723" y="411871"/>
                </a:lnTo>
                <a:lnTo>
                  <a:pt x="770879" y="407591"/>
                </a:lnTo>
                <a:lnTo>
                  <a:pt x="731936" y="405915"/>
                </a:lnTo>
                <a:lnTo>
                  <a:pt x="741622" y="394892"/>
                </a:lnTo>
                <a:lnTo>
                  <a:pt x="715778" y="379797"/>
                </a:lnTo>
                <a:lnTo>
                  <a:pt x="690082" y="367250"/>
                </a:lnTo>
                <a:lnTo>
                  <a:pt x="685941" y="364530"/>
                </a:lnTo>
                <a:lnTo>
                  <a:pt x="763418" y="367864"/>
                </a:lnTo>
                <a:lnTo>
                  <a:pt x="793140" y="334821"/>
                </a:lnTo>
                <a:lnTo>
                  <a:pt x="823290" y="301796"/>
                </a:lnTo>
                <a:lnTo>
                  <a:pt x="852044" y="271254"/>
                </a:lnTo>
                <a:lnTo>
                  <a:pt x="863619" y="260312"/>
                </a:lnTo>
                <a:close/>
              </a:path>
              <a:path w="1068069" h="711200" extrusionOk="0">
                <a:moveTo>
                  <a:pt x="607229" y="273432"/>
                </a:moveTo>
                <a:lnTo>
                  <a:pt x="639960" y="297722"/>
                </a:lnTo>
                <a:lnTo>
                  <a:pt x="678236" y="323521"/>
                </a:lnTo>
                <a:lnTo>
                  <a:pt x="720152" y="345663"/>
                </a:lnTo>
                <a:lnTo>
                  <a:pt x="763418" y="367864"/>
                </a:lnTo>
                <a:lnTo>
                  <a:pt x="685941" y="364530"/>
                </a:lnTo>
                <a:lnTo>
                  <a:pt x="665181" y="352196"/>
                </a:lnTo>
                <a:lnTo>
                  <a:pt x="641396" y="337190"/>
                </a:lnTo>
                <a:lnTo>
                  <a:pt x="606063" y="335669"/>
                </a:lnTo>
                <a:lnTo>
                  <a:pt x="586806" y="300519"/>
                </a:lnTo>
                <a:lnTo>
                  <a:pt x="582567" y="297794"/>
                </a:lnTo>
                <a:lnTo>
                  <a:pt x="576094" y="293702"/>
                </a:lnTo>
                <a:lnTo>
                  <a:pt x="575626" y="288597"/>
                </a:lnTo>
                <a:lnTo>
                  <a:pt x="575507" y="286050"/>
                </a:lnTo>
                <a:lnTo>
                  <a:pt x="574864" y="279666"/>
                </a:lnTo>
                <a:lnTo>
                  <a:pt x="577142" y="274680"/>
                </a:lnTo>
                <a:lnTo>
                  <a:pt x="607413" y="275982"/>
                </a:lnTo>
                <a:lnTo>
                  <a:pt x="607229" y="273432"/>
                </a:lnTo>
                <a:close/>
              </a:path>
              <a:path w="1068069" h="711200" extrusionOk="0">
                <a:moveTo>
                  <a:pt x="590230" y="268887"/>
                </a:moveTo>
                <a:lnTo>
                  <a:pt x="601443" y="269369"/>
                </a:lnTo>
                <a:lnTo>
                  <a:pt x="607413" y="275982"/>
                </a:lnTo>
                <a:lnTo>
                  <a:pt x="577142" y="274680"/>
                </a:lnTo>
                <a:lnTo>
                  <a:pt x="584858" y="271198"/>
                </a:lnTo>
                <a:lnTo>
                  <a:pt x="590230" y="268887"/>
                </a:lnTo>
                <a:close/>
              </a:path>
              <a:path w="1068069" h="711200" extrusionOk="0">
                <a:moveTo>
                  <a:pt x="44530" y="292963"/>
                </a:moveTo>
                <a:lnTo>
                  <a:pt x="343104" y="305811"/>
                </a:lnTo>
                <a:lnTo>
                  <a:pt x="328330" y="328056"/>
                </a:lnTo>
                <a:lnTo>
                  <a:pt x="312965" y="351547"/>
                </a:lnTo>
                <a:lnTo>
                  <a:pt x="297121" y="371204"/>
                </a:lnTo>
                <a:lnTo>
                  <a:pt x="280526" y="390829"/>
                </a:lnTo>
                <a:lnTo>
                  <a:pt x="270739" y="404391"/>
                </a:lnTo>
                <a:lnTo>
                  <a:pt x="262133" y="418003"/>
                </a:lnTo>
                <a:lnTo>
                  <a:pt x="254225" y="430375"/>
                </a:lnTo>
                <a:lnTo>
                  <a:pt x="246370" y="444020"/>
                </a:lnTo>
                <a:lnTo>
                  <a:pt x="245803" y="446538"/>
                </a:lnTo>
                <a:lnTo>
                  <a:pt x="241868" y="452724"/>
                </a:lnTo>
                <a:lnTo>
                  <a:pt x="239013" y="455144"/>
                </a:lnTo>
                <a:lnTo>
                  <a:pt x="236735" y="460131"/>
                </a:lnTo>
                <a:lnTo>
                  <a:pt x="234218" y="460022"/>
                </a:lnTo>
                <a:lnTo>
                  <a:pt x="232507" y="462491"/>
                </a:lnTo>
                <a:lnTo>
                  <a:pt x="226503" y="463504"/>
                </a:lnTo>
                <a:lnTo>
                  <a:pt x="221011" y="463267"/>
                </a:lnTo>
                <a:lnTo>
                  <a:pt x="216717" y="461812"/>
                </a:lnTo>
                <a:lnTo>
                  <a:pt x="213394" y="459126"/>
                </a:lnTo>
                <a:lnTo>
                  <a:pt x="209155" y="456401"/>
                </a:lnTo>
                <a:lnTo>
                  <a:pt x="205767" y="449900"/>
                </a:lnTo>
                <a:lnTo>
                  <a:pt x="203379" y="439628"/>
                </a:lnTo>
                <a:lnTo>
                  <a:pt x="200808" y="430619"/>
                </a:lnTo>
                <a:lnTo>
                  <a:pt x="198260" y="419069"/>
                </a:lnTo>
                <a:lnTo>
                  <a:pt x="196176" y="410081"/>
                </a:lnTo>
                <a:lnTo>
                  <a:pt x="228512" y="411472"/>
                </a:lnTo>
                <a:lnTo>
                  <a:pt x="234646" y="400295"/>
                </a:lnTo>
                <a:lnTo>
                  <a:pt x="241056" y="391673"/>
                </a:lnTo>
                <a:lnTo>
                  <a:pt x="248091" y="380535"/>
                </a:lnTo>
                <a:lnTo>
                  <a:pt x="255660" y="371963"/>
                </a:lnTo>
                <a:lnTo>
                  <a:pt x="268309" y="355982"/>
                </a:lnTo>
                <a:lnTo>
                  <a:pt x="280507" y="339981"/>
                </a:lnTo>
                <a:lnTo>
                  <a:pt x="292264" y="325233"/>
                </a:lnTo>
                <a:lnTo>
                  <a:pt x="303863" y="306664"/>
                </a:lnTo>
                <a:lnTo>
                  <a:pt x="52689" y="295857"/>
                </a:lnTo>
                <a:lnTo>
                  <a:pt x="44530" y="292963"/>
                </a:lnTo>
                <a:close/>
              </a:path>
              <a:path w="1068069" h="711200" extrusionOk="0">
                <a:moveTo>
                  <a:pt x="52689" y="295857"/>
                </a:moveTo>
                <a:lnTo>
                  <a:pt x="303863" y="306664"/>
                </a:lnTo>
                <a:lnTo>
                  <a:pt x="284267" y="308364"/>
                </a:lnTo>
                <a:lnTo>
                  <a:pt x="238725" y="311489"/>
                </a:lnTo>
                <a:lnTo>
                  <a:pt x="213832" y="310418"/>
                </a:lnTo>
                <a:lnTo>
                  <a:pt x="215478" y="323200"/>
                </a:lnTo>
                <a:lnTo>
                  <a:pt x="217059" y="335980"/>
                </a:lnTo>
                <a:lnTo>
                  <a:pt x="220224" y="358997"/>
                </a:lnTo>
                <a:lnTo>
                  <a:pt x="222417" y="371803"/>
                </a:lnTo>
                <a:lnTo>
                  <a:pt x="224513" y="385876"/>
                </a:lnTo>
                <a:lnTo>
                  <a:pt x="226522" y="399946"/>
                </a:lnTo>
                <a:lnTo>
                  <a:pt x="228512" y="411472"/>
                </a:lnTo>
                <a:lnTo>
                  <a:pt x="196176" y="410081"/>
                </a:lnTo>
                <a:lnTo>
                  <a:pt x="188944" y="364007"/>
                </a:lnTo>
                <a:lnTo>
                  <a:pt x="181969" y="310318"/>
                </a:lnTo>
                <a:lnTo>
                  <a:pt x="111237" y="307274"/>
                </a:lnTo>
                <a:lnTo>
                  <a:pt x="89574" y="305071"/>
                </a:lnTo>
                <a:lnTo>
                  <a:pt x="60848" y="298750"/>
                </a:lnTo>
                <a:lnTo>
                  <a:pt x="52689" y="295857"/>
                </a:lnTo>
                <a:close/>
              </a:path>
              <a:path w="1068069" h="711200" extrusionOk="0">
                <a:moveTo>
                  <a:pt x="473873" y="0"/>
                </a:moveTo>
                <a:lnTo>
                  <a:pt x="488061" y="610"/>
                </a:lnTo>
                <a:lnTo>
                  <a:pt x="491275" y="5833"/>
                </a:lnTo>
                <a:lnTo>
                  <a:pt x="494434" y="12325"/>
                </a:lnTo>
                <a:lnTo>
                  <a:pt x="495241" y="14902"/>
                </a:lnTo>
                <a:lnTo>
                  <a:pt x="494281" y="21216"/>
                </a:lnTo>
                <a:lnTo>
                  <a:pt x="492919" y="26243"/>
                </a:lnTo>
                <a:lnTo>
                  <a:pt x="489148" y="28623"/>
                </a:lnTo>
                <a:lnTo>
                  <a:pt x="494705" y="32675"/>
                </a:lnTo>
                <a:lnTo>
                  <a:pt x="498725" y="40475"/>
                </a:lnTo>
                <a:lnTo>
                  <a:pt x="498268" y="40456"/>
                </a:lnTo>
                <a:lnTo>
                  <a:pt x="497930" y="42983"/>
                </a:lnTo>
                <a:lnTo>
                  <a:pt x="497472" y="42964"/>
                </a:lnTo>
                <a:lnTo>
                  <a:pt x="497189" y="44223"/>
                </a:lnTo>
                <a:lnTo>
                  <a:pt x="496731" y="44203"/>
                </a:lnTo>
                <a:lnTo>
                  <a:pt x="490576" y="55379"/>
                </a:lnTo>
                <a:lnTo>
                  <a:pt x="478500" y="80283"/>
                </a:lnTo>
                <a:lnTo>
                  <a:pt x="462172" y="110088"/>
                </a:lnTo>
                <a:lnTo>
                  <a:pt x="442935" y="143582"/>
                </a:lnTo>
                <a:lnTo>
                  <a:pt x="434081" y="158455"/>
                </a:lnTo>
                <a:lnTo>
                  <a:pt x="407819" y="203088"/>
                </a:lnTo>
                <a:lnTo>
                  <a:pt x="453581" y="230480"/>
                </a:lnTo>
                <a:lnTo>
                  <a:pt x="492135" y="257563"/>
                </a:lnTo>
                <a:lnTo>
                  <a:pt x="500384" y="263002"/>
                </a:lnTo>
                <a:lnTo>
                  <a:pt x="506399" y="267075"/>
                </a:lnTo>
                <a:lnTo>
                  <a:pt x="508698" y="272258"/>
                </a:lnTo>
                <a:lnTo>
                  <a:pt x="510877" y="274894"/>
                </a:lnTo>
                <a:lnTo>
                  <a:pt x="511912" y="277481"/>
                </a:lnTo>
                <a:lnTo>
                  <a:pt x="512544" y="278780"/>
                </a:lnTo>
                <a:lnTo>
                  <a:pt x="513405" y="288986"/>
                </a:lnTo>
                <a:lnTo>
                  <a:pt x="510094" y="297742"/>
                </a:lnTo>
                <a:lnTo>
                  <a:pt x="502216" y="303759"/>
                </a:lnTo>
                <a:lnTo>
                  <a:pt x="489156" y="310824"/>
                </a:lnTo>
                <a:lnTo>
                  <a:pt x="456687" y="313240"/>
                </a:lnTo>
                <a:lnTo>
                  <a:pt x="373369" y="309655"/>
                </a:lnTo>
                <a:lnTo>
                  <a:pt x="343104" y="305811"/>
                </a:lnTo>
                <a:lnTo>
                  <a:pt x="44530" y="292963"/>
                </a:lnTo>
                <a:lnTo>
                  <a:pt x="36317" y="291339"/>
                </a:lnTo>
                <a:lnTo>
                  <a:pt x="17025" y="279068"/>
                </a:lnTo>
                <a:lnTo>
                  <a:pt x="11690" y="273754"/>
                </a:lnTo>
                <a:lnTo>
                  <a:pt x="155571" y="279945"/>
                </a:lnTo>
                <a:lnTo>
                  <a:pt x="177384" y="278341"/>
                </a:lnTo>
                <a:lnTo>
                  <a:pt x="209650" y="279729"/>
                </a:lnTo>
                <a:lnTo>
                  <a:pt x="275662" y="278756"/>
                </a:lnTo>
                <a:lnTo>
                  <a:pt x="303374" y="277406"/>
                </a:lnTo>
                <a:lnTo>
                  <a:pt x="442779" y="283405"/>
                </a:lnTo>
                <a:lnTo>
                  <a:pt x="467473" y="281925"/>
                </a:lnTo>
                <a:lnTo>
                  <a:pt x="469762" y="282023"/>
                </a:lnTo>
                <a:lnTo>
                  <a:pt x="466209" y="279328"/>
                </a:lnTo>
                <a:lnTo>
                  <a:pt x="462429" y="276623"/>
                </a:lnTo>
                <a:lnTo>
                  <a:pt x="458822" y="275197"/>
                </a:lnTo>
                <a:lnTo>
                  <a:pt x="443302" y="263088"/>
                </a:lnTo>
                <a:lnTo>
                  <a:pt x="426225" y="252184"/>
                </a:lnTo>
                <a:lnTo>
                  <a:pt x="408689" y="239989"/>
                </a:lnTo>
                <a:lnTo>
                  <a:pt x="391515" y="230352"/>
                </a:lnTo>
                <a:lnTo>
                  <a:pt x="354829" y="228773"/>
                </a:lnTo>
                <a:lnTo>
                  <a:pt x="364252" y="213925"/>
                </a:lnTo>
                <a:lnTo>
                  <a:pt x="354630" y="208426"/>
                </a:lnTo>
                <a:lnTo>
                  <a:pt x="347297" y="203026"/>
                </a:lnTo>
                <a:lnTo>
                  <a:pt x="344431" y="200360"/>
                </a:lnTo>
                <a:lnTo>
                  <a:pt x="323075" y="184187"/>
                </a:lnTo>
                <a:lnTo>
                  <a:pt x="380556" y="186660"/>
                </a:lnTo>
                <a:lnTo>
                  <a:pt x="397713" y="156891"/>
                </a:lnTo>
                <a:lnTo>
                  <a:pt x="406399" y="142010"/>
                </a:lnTo>
                <a:lnTo>
                  <a:pt x="415268" y="125867"/>
                </a:lnTo>
                <a:lnTo>
                  <a:pt x="431554" y="99873"/>
                </a:lnTo>
                <a:lnTo>
                  <a:pt x="446049" y="72530"/>
                </a:lnTo>
                <a:lnTo>
                  <a:pt x="456493" y="52641"/>
                </a:lnTo>
                <a:lnTo>
                  <a:pt x="488514" y="54019"/>
                </a:lnTo>
                <a:lnTo>
                  <a:pt x="493766" y="49160"/>
                </a:lnTo>
                <a:lnTo>
                  <a:pt x="458968" y="47663"/>
                </a:lnTo>
                <a:lnTo>
                  <a:pt x="460270" y="45176"/>
                </a:lnTo>
                <a:lnTo>
                  <a:pt x="469390" y="45569"/>
                </a:lnTo>
                <a:lnTo>
                  <a:pt x="467669" y="42952"/>
                </a:lnTo>
                <a:lnTo>
                  <a:pt x="467266" y="41664"/>
                </a:lnTo>
                <a:lnTo>
                  <a:pt x="466688" y="39097"/>
                </a:lnTo>
                <a:lnTo>
                  <a:pt x="467026" y="36569"/>
                </a:lnTo>
                <a:lnTo>
                  <a:pt x="381363" y="32883"/>
                </a:lnTo>
                <a:lnTo>
                  <a:pt x="433793" y="9715"/>
                </a:lnTo>
                <a:lnTo>
                  <a:pt x="451515" y="4122"/>
                </a:lnTo>
                <a:lnTo>
                  <a:pt x="467247" y="4799"/>
                </a:lnTo>
                <a:lnTo>
                  <a:pt x="470102" y="2380"/>
                </a:lnTo>
                <a:lnTo>
                  <a:pt x="473873" y="0"/>
                </a:lnTo>
                <a:close/>
              </a:path>
              <a:path w="1068069" h="711200" extrusionOk="0">
                <a:moveTo>
                  <a:pt x="82419" y="177645"/>
                </a:moveTo>
                <a:lnTo>
                  <a:pt x="164142" y="181162"/>
                </a:lnTo>
                <a:lnTo>
                  <a:pt x="129981" y="193675"/>
                </a:lnTo>
                <a:lnTo>
                  <a:pt x="95668" y="208724"/>
                </a:lnTo>
                <a:lnTo>
                  <a:pt x="63532" y="225137"/>
                </a:lnTo>
                <a:lnTo>
                  <a:pt x="35737" y="245551"/>
                </a:lnTo>
                <a:lnTo>
                  <a:pt x="34538" y="246771"/>
                </a:lnTo>
                <a:lnTo>
                  <a:pt x="32369" y="249220"/>
                </a:lnTo>
                <a:lnTo>
                  <a:pt x="30996" y="249161"/>
                </a:lnTo>
                <a:lnTo>
                  <a:pt x="35474" y="256981"/>
                </a:lnTo>
                <a:lnTo>
                  <a:pt x="42742" y="258565"/>
                </a:lnTo>
                <a:lnTo>
                  <a:pt x="51220" y="264014"/>
                </a:lnTo>
                <a:lnTo>
                  <a:pt x="60668" y="266963"/>
                </a:lnTo>
                <a:lnTo>
                  <a:pt x="70996" y="269950"/>
                </a:lnTo>
                <a:lnTo>
                  <a:pt x="82194" y="271703"/>
                </a:lnTo>
                <a:lnTo>
                  <a:pt x="94197" y="272219"/>
                </a:lnTo>
                <a:lnTo>
                  <a:pt x="134254" y="279028"/>
                </a:lnTo>
                <a:lnTo>
                  <a:pt x="11690" y="273754"/>
                </a:lnTo>
                <a:lnTo>
                  <a:pt x="3632" y="267051"/>
                </a:lnTo>
                <a:lnTo>
                  <a:pt x="0" y="260539"/>
                </a:lnTo>
                <a:lnTo>
                  <a:pt x="928" y="238969"/>
                </a:lnTo>
                <a:lnTo>
                  <a:pt x="3193" y="233982"/>
                </a:lnTo>
                <a:lnTo>
                  <a:pt x="8217" y="227842"/>
                </a:lnTo>
                <a:lnTo>
                  <a:pt x="14294" y="221748"/>
                </a:lnTo>
                <a:lnTo>
                  <a:pt x="45853" y="197682"/>
                </a:lnTo>
                <a:lnTo>
                  <a:pt x="82419" y="177645"/>
                </a:lnTo>
                <a:close/>
              </a:path>
              <a:path w="1068069" h="711200" extrusionOk="0">
                <a:moveTo>
                  <a:pt x="146336" y="85058"/>
                </a:moveTo>
                <a:lnTo>
                  <a:pt x="185025" y="113417"/>
                </a:lnTo>
                <a:lnTo>
                  <a:pt x="189568" y="139036"/>
                </a:lnTo>
                <a:lnTo>
                  <a:pt x="256160" y="141901"/>
                </a:lnTo>
                <a:lnTo>
                  <a:pt x="240971" y="150146"/>
                </a:lnTo>
                <a:lnTo>
                  <a:pt x="225730" y="157117"/>
                </a:lnTo>
                <a:lnTo>
                  <a:pt x="210305" y="165352"/>
                </a:lnTo>
                <a:lnTo>
                  <a:pt x="194840" y="171042"/>
                </a:lnTo>
                <a:lnTo>
                  <a:pt x="198814" y="196637"/>
                </a:lnTo>
                <a:lnTo>
                  <a:pt x="202530" y="224762"/>
                </a:lnTo>
                <a:lnTo>
                  <a:pt x="206116" y="252883"/>
                </a:lnTo>
                <a:lnTo>
                  <a:pt x="209650" y="279729"/>
                </a:lnTo>
                <a:lnTo>
                  <a:pt x="177384" y="278341"/>
                </a:lnTo>
                <a:lnTo>
                  <a:pt x="174201" y="255323"/>
                </a:lnTo>
                <a:lnTo>
                  <a:pt x="171021" y="229763"/>
                </a:lnTo>
                <a:lnTo>
                  <a:pt x="167602" y="206734"/>
                </a:lnTo>
                <a:lnTo>
                  <a:pt x="164142" y="181162"/>
                </a:lnTo>
                <a:lnTo>
                  <a:pt x="82419" y="177645"/>
                </a:lnTo>
                <a:lnTo>
                  <a:pt x="159328" y="149175"/>
                </a:lnTo>
                <a:lnTo>
                  <a:pt x="157576" y="140202"/>
                </a:lnTo>
                <a:lnTo>
                  <a:pt x="155825" y="128686"/>
                </a:lnTo>
                <a:lnTo>
                  <a:pt x="152042" y="110727"/>
                </a:lnTo>
                <a:lnTo>
                  <a:pt x="148664" y="94056"/>
                </a:lnTo>
                <a:lnTo>
                  <a:pt x="146336" y="85058"/>
                </a:lnTo>
                <a:close/>
              </a:path>
              <a:path w="1068069" h="711200" extrusionOk="0">
                <a:moveTo>
                  <a:pt x="354829" y="228773"/>
                </a:moveTo>
                <a:lnTo>
                  <a:pt x="391515" y="230352"/>
                </a:lnTo>
                <a:lnTo>
                  <a:pt x="384326" y="241483"/>
                </a:lnTo>
                <a:lnTo>
                  <a:pt x="377007" y="255151"/>
                </a:lnTo>
                <a:lnTo>
                  <a:pt x="369755" y="266280"/>
                </a:lnTo>
                <a:lnTo>
                  <a:pt x="362437" y="277405"/>
                </a:lnTo>
                <a:lnTo>
                  <a:pt x="387171" y="281012"/>
                </a:lnTo>
                <a:lnTo>
                  <a:pt x="303374" y="277406"/>
                </a:lnTo>
                <a:lnTo>
                  <a:pt x="325595" y="275820"/>
                </a:lnTo>
                <a:lnTo>
                  <a:pt x="335587" y="259725"/>
                </a:lnTo>
                <a:lnTo>
                  <a:pt x="345267" y="244887"/>
                </a:lnTo>
                <a:lnTo>
                  <a:pt x="354829" y="228773"/>
                </a:lnTo>
                <a:close/>
              </a:path>
              <a:path w="1068069" h="711200" extrusionOk="0">
                <a:moveTo>
                  <a:pt x="381363" y="32883"/>
                </a:moveTo>
                <a:lnTo>
                  <a:pt x="453525" y="35988"/>
                </a:lnTo>
                <a:lnTo>
                  <a:pt x="444949" y="38161"/>
                </a:lnTo>
                <a:lnTo>
                  <a:pt x="425217" y="48753"/>
                </a:lnTo>
                <a:lnTo>
                  <a:pt x="406346" y="56839"/>
                </a:lnTo>
                <a:lnTo>
                  <a:pt x="369178" y="78121"/>
                </a:lnTo>
                <a:lnTo>
                  <a:pt x="349075" y="88697"/>
                </a:lnTo>
                <a:lnTo>
                  <a:pt x="328755" y="101805"/>
                </a:lnTo>
                <a:lnTo>
                  <a:pt x="308416" y="112371"/>
                </a:lnTo>
                <a:lnTo>
                  <a:pt x="287817" y="125467"/>
                </a:lnTo>
                <a:lnTo>
                  <a:pt x="307319" y="135204"/>
                </a:lnTo>
                <a:lnTo>
                  <a:pt x="326561" y="147473"/>
                </a:lnTo>
                <a:lnTo>
                  <a:pt x="345393" y="162266"/>
                </a:lnTo>
                <a:lnTo>
                  <a:pt x="363885" y="174503"/>
                </a:lnTo>
                <a:lnTo>
                  <a:pt x="366522" y="177158"/>
                </a:lnTo>
                <a:lnTo>
                  <a:pt x="380556" y="186660"/>
                </a:lnTo>
                <a:lnTo>
                  <a:pt x="323075" y="184187"/>
                </a:lnTo>
                <a:lnTo>
                  <a:pt x="301064" y="169257"/>
                </a:lnTo>
                <a:lnTo>
                  <a:pt x="278600" y="156850"/>
                </a:lnTo>
                <a:lnTo>
                  <a:pt x="256160" y="141901"/>
                </a:lnTo>
                <a:lnTo>
                  <a:pt x="189568" y="139036"/>
                </a:lnTo>
                <a:lnTo>
                  <a:pt x="225116" y="122769"/>
                </a:lnTo>
                <a:lnTo>
                  <a:pt x="214459" y="114684"/>
                </a:lnTo>
                <a:lnTo>
                  <a:pt x="209251" y="113188"/>
                </a:lnTo>
                <a:lnTo>
                  <a:pt x="201369" y="105222"/>
                </a:lnTo>
                <a:lnTo>
                  <a:pt x="198856" y="102572"/>
                </a:lnTo>
                <a:lnTo>
                  <a:pt x="257514" y="105096"/>
                </a:lnTo>
                <a:lnTo>
                  <a:pt x="281868" y="90889"/>
                </a:lnTo>
                <a:lnTo>
                  <a:pt x="305910" y="77941"/>
                </a:lnTo>
                <a:lnTo>
                  <a:pt x="329890" y="62448"/>
                </a:lnTo>
                <a:lnTo>
                  <a:pt x="353674" y="49488"/>
                </a:lnTo>
                <a:lnTo>
                  <a:pt x="381363" y="32883"/>
                </a:lnTo>
                <a:close/>
              </a:path>
              <a:path w="1068069" h="711200" extrusionOk="0">
                <a:moveTo>
                  <a:pt x="145654" y="8758"/>
                </a:moveTo>
                <a:lnTo>
                  <a:pt x="153510" y="17994"/>
                </a:lnTo>
                <a:lnTo>
                  <a:pt x="154196" y="18024"/>
                </a:lnTo>
                <a:lnTo>
                  <a:pt x="154545" y="20581"/>
                </a:lnTo>
                <a:lnTo>
                  <a:pt x="157182" y="23237"/>
                </a:lnTo>
                <a:lnTo>
                  <a:pt x="175235" y="37996"/>
                </a:lnTo>
                <a:lnTo>
                  <a:pt x="192397" y="53989"/>
                </a:lnTo>
                <a:lnTo>
                  <a:pt x="209742" y="68718"/>
                </a:lnTo>
                <a:lnTo>
                  <a:pt x="228072" y="86032"/>
                </a:lnTo>
                <a:lnTo>
                  <a:pt x="235309" y="91428"/>
                </a:lnTo>
                <a:lnTo>
                  <a:pt x="257514" y="105096"/>
                </a:lnTo>
                <a:lnTo>
                  <a:pt x="198856" y="102572"/>
                </a:lnTo>
                <a:lnTo>
                  <a:pt x="193775" y="98539"/>
                </a:lnTo>
                <a:lnTo>
                  <a:pt x="186385" y="93137"/>
                </a:lnTo>
                <a:lnTo>
                  <a:pt x="179221" y="86473"/>
                </a:lnTo>
                <a:lnTo>
                  <a:pt x="146336" y="85058"/>
                </a:lnTo>
                <a:lnTo>
                  <a:pt x="141692" y="65790"/>
                </a:lnTo>
                <a:lnTo>
                  <a:pt x="137968" y="54189"/>
                </a:lnTo>
                <a:lnTo>
                  <a:pt x="135495" y="47727"/>
                </a:lnTo>
                <a:lnTo>
                  <a:pt x="132967" y="42534"/>
                </a:lnTo>
                <a:lnTo>
                  <a:pt x="130101" y="39868"/>
                </a:lnTo>
                <a:lnTo>
                  <a:pt x="130330" y="39878"/>
                </a:lnTo>
                <a:lnTo>
                  <a:pt x="129012" y="38550"/>
                </a:lnTo>
                <a:lnTo>
                  <a:pt x="127867" y="38501"/>
                </a:lnTo>
                <a:lnTo>
                  <a:pt x="124882" y="33287"/>
                </a:lnTo>
                <a:lnTo>
                  <a:pt x="125264" y="24406"/>
                </a:lnTo>
                <a:lnTo>
                  <a:pt x="126975" y="21937"/>
                </a:lnTo>
                <a:lnTo>
                  <a:pt x="130910" y="15750"/>
                </a:lnTo>
                <a:lnTo>
                  <a:pt x="133656" y="15869"/>
                </a:lnTo>
                <a:lnTo>
                  <a:pt x="137197" y="13479"/>
                </a:lnTo>
                <a:lnTo>
                  <a:pt x="137426" y="13488"/>
                </a:lnTo>
                <a:lnTo>
                  <a:pt x="145654" y="8758"/>
                </a:lnTo>
                <a:close/>
              </a:path>
              <a:path w="1068069" h="711200" extrusionOk="0">
                <a:moveTo>
                  <a:pt x="458968" y="47663"/>
                </a:moveTo>
                <a:lnTo>
                  <a:pt x="493766" y="49160"/>
                </a:lnTo>
                <a:lnTo>
                  <a:pt x="490225" y="51550"/>
                </a:lnTo>
                <a:lnTo>
                  <a:pt x="485081" y="53871"/>
                </a:lnTo>
                <a:lnTo>
                  <a:pt x="456493" y="52641"/>
                </a:lnTo>
                <a:lnTo>
                  <a:pt x="457665" y="50149"/>
                </a:lnTo>
                <a:lnTo>
                  <a:pt x="458968" y="47663"/>
                </a:lnTo>
                <a:close/>
              </a:path>
              <a:path w="1068069" h="711200" extrusionOk="0">
                <a:moveTo>
                  <a:pt x="465424" y="36500"/>
                </a:moveTo>
                <a:lnTo>
                  <a:pt x="466797" y="36559"/>
                </a:lnTo>
                <a:lnTo>
                  <a:pt x="466459" y="39087"/>
                </a:lnTo>
                <a:lnTo>
                  <a:pt x="467342" y="41667"/>
                </a:lnTo>
                <a:lnTo>
                  <a:pt x="467669" y="42952"/>
                </a:lnTo>
                <a:lnTo>
                  <a:pt x="469390" y="45569"/>
                </a:lnTo>
                <a:lnTo>
                  <a:pt x="460270" y="45176"/>
                </a:lnTo>
                <a:lnTo>
                  <a:pt x="465424" y="36500"/>
                </a:lnTo>
                <a:close/>
              </a:path>
            </a:pathLst>
          </a:custGeom>
          <a:solidFill>
            <a:srgbClr val="FFFFFF">
              <a:alpha val="49803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1" name="Google Shape;981;p83"/>
          <p:cNvGrpSpPr/>
          <p:nvPr/>
        </p:nvGrpSpPr>
        <p:grpSpPr>
          <a:xfrm>
            <a:off x="3582461" y="1146164"/>
            <a:ext cx="4202452" cy="4673786"/>
            <a:chOff x="7206636" y="313611"/>
            <a:chExt cx="8404903" cy="9347571"/>
          </a:xfrm>
        </p:grpSpPr>
        <p:pic>
          <p:nvPicPr>
            <p:cNvPr id="982" name="Google Shape;982;p8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206636" y="313611"/>
              <a:ext cx="1937340" cy="20485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3" name="Google Shape;983;p8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1577583" y="1258725"/>
              <a:ext cx="1279098" cy="767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4" name="Google Shape;984;p8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3480470" y="1275265"/>
              <a:ext cx="1581149" cy="6000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5" name="Google Shape;985;p83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9413375" y="876097"/>
              <a:ext cx="1645072" cy="13114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6" name="Google Shape;986;p83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1577582" y="2917337"/>
              <a:ext cx="1104899" cy="904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7" name="Google Shape;987;p83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7644310" y="2917337"/>
              <a:ext cx="1285874" cy="1009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8" name="Google Shape;988;p83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9759627" y="2810158"/>
              <a:ext cx="838199" cy="1219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9" name="Google Shape;989;p83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0991586" y="4082959"/>
              <a:ext cx="1628774" cy="1390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0" name="Google Shape;990;p83"/>
            <p:cNvSpPr/>
            <p:nvPr/>
          </p:nvSpPr>
          <p:spPr>
            <a:xfrm>
              <a:off x="13279285" y="2732366"/>
              <a:ext cx="1397000" cy="1477645"/>
            </a:xfrm>
            <a:custGeom>
              <a:avLst/>
              <a:gdLst/>
              <a:ahLst/>
              <a:cxnLst/>
              <a:rect l="l" t="t" r="r" b="b"/>
              <a:pathLst>
                <a:path w="1397000" h="1477645" extrusionOk="0">
                  <a:moveTo>
                    <a:pt x="843254" y="769950"/>
                  </a:moveTo>
                  <a:lnTo>
                    <a:pt x="842048" y="762317"/>
                  </a:lnTo>
                  <a:lnTo>
                    <a:pt x="839597" y="754456"/>
                  </a:lnTo>
                  <a:lnTo>
                    <a:pt x="836891" y="746874"/>
                  </a:lnTo>
                  <a:lnTo>
                    <a:pt x="835660" y="743280"/>
                  </a:lnTo>
                  <a:lnTo>
                    <a:pt x="815860" y="685622"/>
                  </a:lnTo>
                  <a:lnTo>
                    <a:pt x="815860" y="766470"/>
                  </a:lnTo>
                  <a:lnTo>
                    <a:pt x="815111" y="767359"/>
                  </a:lnTo>
                  <a:lnTo>
                    <a:pt x="813041" y="767054"/>
                  </a:lnTo>
                  <a:lnTo>
                    <a:pt x="811479" y="767029"/>
                  </a:lnTo>
                  <a:lnTo>
                    <a:pt x="794131" y="767130"/>
                  </a:lnTo>
                  <a:lnTo>
                    <a:pt x="759079" y="768121"/>
                  </a:lnTo>
                  <a:lnTo>
                    <a:pt x="741553" y="768337"/>
                  </a:lnTo>
                  <a:lnTo>
                    <a:pt x="704164" y="767651"/>
                  </a:lnTo>
                  <a:lnTo>
                    <a:pt x="666686" y="765987"/>
                  </a:lnTo>
                  <a:lnTo>
                    <a:pt x="629107" y="763778"/>
                  </a:lnTo>
                  <a:lnTo>
                    <a:pt x="535178" y="757910"/>
                  </a:lnTo>
                  <a:lnTo>
                    <a:pt x="478853" y="754710"/>
                  </a:lnTo>
                  <a:lnTo>
                    <a:pt x="403517" y="748258"/>
                  </a:lnTo>
                  <a:lnTo>
                    <a:pt x="365696" y="742797"/>
                  </a:lnTo>
                  <a:lnTo>
                    <a:pt x="327634" y="735609"/>
                  </a:lnTo>
                  <a:lnTo>
                    <a:pt x="289407" y="726643"/>
                  </a:lnTo>
                  <a:lnTo>
                    <a:pt x="251155" y="715264"/>
                  </a:lnTo>
                  <a:lnTo>
                    <a:pt x="213017" y="700862"/>
                  </a:lnTo>
                  <a:lnTo>
                    <a:pt x="174612" y="683374"/>
                  </a:lnTo>
                  <a:lnTo>
                    <a:pt x="134988" y="661250"/>
                  </a:lnTo>
                  <a:lnTo>
                    <a:pt x="113601" y="646811"/>
                  </a:lnTo>
                  <a:lnTo>
                    <a:pt x="95821" y="633234"/>
                  </a:lnTo>
                  <a:lnTo>
                    <a:pt x="90690" y="628726"/>
                  </a:lnTo>
                  <a:lnTo>
                    <a:pt x="87426" y="625817"/>
                  </a:lnTo>
                  <a:lnTo>
                    <a:pt x="83439" y="622249"/>
                  </a:lnTo>
                  <a:lnTo>
                    <a:pt x="79997" y="619163"/>
                  </a:lnTo>
                  <a:lnTo>
                    <a:pt x="76517" y="616051"/>
                  </a:lnTo>
                  <a:lnTo>
                    <a:pt x="48133" y="581113"/>
                  </a:lnTo>
                  <a:lnTo>
                    <a:pt x="31673" y="544969"/>
                  </a:lnTo>
                  <a:lnTo>
                    <a:pt x="26466" y="507707"/>
                  </a:lnTo>
                  <a:lnTo>
                    <a:pt x="27762" y="492760"/>
                  </a:lnTo>
                  <a:lnTo>
                    <a:pt x="42799" y="450405"/>
                  </a:lnTo>
                  <a:lnTo>
                    <a:pt x="75120" y="415366"/>
                  </a:lnTo>
                  <a:lnTo>
                    <a:pt x="111201" y="394995"/>
                  </a:lnTo>
                  <a:lnTo>
                    <a:pt x="147878" y="384022"/>
                  </a:lnTo>
                  <a:lnTo>
                    <a:pt x="203377" y="378256"/>
                  </a:lnTo>
                  <a:lnTo>
                    <a:pt x="222072" y="378777"/>
                  </a:lnTo>
                  <a:lnTo>
                    <a:pt x="240703" y="380606"/>
                  </a:lnTo>
                  <a:lnTo>
                    <a:pt x="259664" y="383679"/>
                  </a:lnTo>
                  <a:lnTo>
                    <a:pt x="273519" y="386791"/>
                  </a:lnTo>
                  <a:lnTo>
                    <a:pt x="273786" y="386867"/>
                  </a:lnTo>
                  <a:lnTo>
                    <a:pt x="287997" y="390804"/>
                  </a:lnTo>
                  <a:lnTo>
                    <a:pt x="302666" y="395503"/>
                  </a:lnTo>
                  <a:lnTo>
                    <a:pt x="317119" y="400659"/>
                  </a:lnTo>
                  <a:lnTo>
                    <a:pt x="319709" y="401624"/>
                  </a:lnTo>
                  <a:lnTo>
                    <a:pt x="323253" y="402678"/>
                  </a:lnTo>
                  <a:lnTo>
                    <a:pt x="333108" y="406819"/>
                  </a:lnTo>
                  <a:lnTo>
                    <a:pt x="339864" y="410718"/>
                  </a:lnTo>
                  <a:lnTo>
                    <a:pt x="347687" y="398043"/>
                  </a:lnTo>
                  <a:lnTo>
                    <a:pt x="345846" y="394055"/>
                  </a:lnTo>
                  <a:lnTo>
                    <a:pt x="342976" y="387438"/>
                  </a:lnTo>
                  <a:lnTo>
                    <a:pt x="340677" y="384632"/>
                  </a:lnTo>
                  <a:lnTo>
                    <a:pt x="338035" y="383832"/>
                  </a:lnTo>
                  <a:lnTo>
                    <a:pt x="336118" y="381050"/>
                  </a:lnTo>
                  <a:lnTo>
                    <a:pt x="335826" y="380034"/>
                  </a:lnTo>
                  <a:lnTo>
                    <a:pt x="335470" y="379158"/>
                  </a:lnTo>
                  <a:lnTo>
                    <a:pt x="331851" y="369900"/>
                  </a:lnTo>
                  <a:lnTo>
                    <a:pt x="328663" y="360400"/>
                  </a:lnTo>
                  <a:lnTo>
                    <a:pt x="327304" y="355739"/>
                  </a:lnTo>
                  <a:lnTo>
                    <a:pt x="325856" y="350774"/>
                  </a:lnTo>
                  <a:lnTo>
                    <a:pt x="323380" y="341083"/>
                  </a:lnTo>
                  <a:lnTo>
                    <a:pt x="317766" y="312394"/>
                  </a:lnTo>
                  <a:lnTo>
                    <a:pt x="314413" y="283337"/>
                  </a:lnTo>
                  <a:lnTo>
                    <a:pt x="313131" y="254063"/>
                  </a:lnTo>
                  <a:lnTo>
                    <a:pt x="313778" y="224980"/>
                  </a:lnTo>
                  <a:lnTo>
                    <a:pt x="321195" y="165544"/>
                  </a:lnTo>
                  <a:lnTo>
                    <a:pt x="340842" y="105752"/>
                  </a:lnTo>
                  <a:lnTo>
                    <a:pt x="384492" y="46786"/>
                  </a:lnTo>
                  <a:lnTo>
                    <a:pt x="445008" y="25768"/>
                  </a:lnTo>
                  <a:lnTo>
                    <a:pt x="476173" y="29641"/>
                  </a:lnTo>
                  <a:lnTo>
                    <a:pt x="519925" y="48348"/>
                  </a:lnTo>
                  <a:lnTo>
                    <a:pt x="536384" y="59423"/>
                  </a:lnTo>
                  <a:lnTo>
                    <a:pt x="549122" y="69469"/>
                  </a:lnTo>
                  <a:lnTo>
                    <a:pt x="586663" y="109093"/>
                  </a:lnTo>
                  <a:lnTo>
                    <a:pt x="620737" y="162306"/>
                  </a:lnTo>
                  <a:lnTo>
                    <a:pt x="645845" y="217068"/>
                  </a:lnTo>
                  <a:lnTo>
                    <a:pt x="662368" y="261035"/>
                  </a:lnTo>
                  <a:lnTo>
                    <a:pt x="676821" y="304838"/>
                  </a:lnTo>
                  <a:lnTo>
                    <a:pt x="689838" y="348653"/>
                  </a:lnTo>
                  <a:lnTo>
                    <a:pt x="702030" y="392582"/>
                  </a:lnTo>
                  <a:lnTo>
                    <a:pt x="725411" y="478129"/>
                  </a:lnTo>
                  <a:lnTo>
                    <a:pt x="736904" y="519430"/>
                  </a:lnTo>
                  <a:lnTo>
                    <a:pt x="748741" y="560717"/>
                  </a:lnTo>
                  <a:lnTo>
                    <a:pt x="761098" y="602030"/>
                  </a:lnTo>
                  <a:lnTo>
                    <a:pt x="773925" y="643255"/>
                  </a:lnTo>
                  <a:lnTo>
                    <a:pt x="787654" y="684403"/>
                  </a:lnTo>
                  <a:lnTo>
                    <a:pt x="792480" y="698093"/>
                  </a:lnTo>
                  <a:lnTo>
                    <a:pt x="797204" y="711835"/>
                  </a:lnTo>
                  <a:lnTo>
                    <a:pt x="806335" y="739165"/>
                  </a:lnTo>
                  <a:lnTo>
                    <a:pt x="811022" y="752830"/>
                  </a:lnTo>
                  <a:lnTo>
                    <a:pt x="815860" y="766470"/>
                  </a:lnTo>
                  <a:lnTo>
                    <a:pt x="815860" y="685622"/>
                  </a:lnTo>
                  <a:lnTo>
                    <a:pt x="813892" y="679881"/>
                  </a:lnTo>
                  <a:lnTo>
                    <a:pt x="806437" y="657936"/>
                  </a:lnTo>
                  <a:lnTo>
                    <a:pt x="787361" y="598144"/>
                  </a:lnTo>
                  <a:lnTo>
                    <a:pt x="769607" y="538911"/>
                  </a:lnTo>
                  <a:lnTo>
                    <a:pt x="730897" y="397179"/>
                  </a:lnTo>
                  <a:lnTo>
                    <a:pt x="720445" y="360108"/>
                  </a:lnTo>
                  <a:lnTo>
                    <a:pt x="707402" y="315391"/>
                  </a:lnTo>
                  <a:lnTo>
                    <a:pt x="693572" y="271094"/>
                  </a:lnTo>
                  <a:lnTo>
                    <a:pt x="677951" y="226834"/>
                  </a:lnTo>
                  <a:lnTo>
                    <a:pt x="659536" y="182232"/>
                  </a:lnTo>
                  <a:lnTo>
                    <a:pt x="628650" y="123266"/>
                  </a:lnTo>
                  <a:lnTo>
                    <a:pt x="584123" y="66255"/>
                  </a:lnTo>
                  <a:lnTo>
                    <a:pt x="573189" y="56616"/>
                  </a:lnTo>
                  <a:lnTo>
                    <a:pt x="569175" y="53073"/>
                  </a:lnTo>
                  <a:lnTo>
                    <a:pt x="565708" y="50025"/>
                  </a:lnTo>
                  <a:lnTo>
                    <a:pt x="562203" y="46939"/>
                  </a:lnTo>
                  <a:lnTo>
                    <a:pt x="553554" y="39306"/>
                  </a:lnTo>
                  <a:lnTo>
                    <a:pt x="552373" y="38430"/>
                  </a:lnTo>
                  <a:lnTo>
                    <a:pt x="551840" y="38100"/>
                  </a:lnTo>
                  <a:lnTo>
                    <a:pt x="551154" y="37668"/>
                  </a:lnTo>
                  <a:lnTo>
                    <a:pt x="521169" y="18910"/>
                  </a:lnTo>
                  <a:lnTo>
                    <a:pt x="489470" y="6070"/>
                  </a:lnTo>
                  <a:lnTo>
                    <a:pt x="458851" y="0"/>
                  </a:lnTo>
                  <a:lnTo>
                    <a:pt x="428777" y="406"/>
                  </a:lnTo>
                  <a:lnTo>
                    <a:pt x="368744" y="25311"/>
                  </a:lnTo>
                  <a:lnTo>
                    <a:pt x="341122" y="53200"/>
                  </a:lnTo>
                  <a:lnTo>
                    <a:pt x="314121" y="100495"/>
                  </a:lnTo>
                  <a:lnTo>
                    <a:pt x="298475" y="147231"/>
                  </a:lnTo>
                  <a:lnTo>
                    <a:pt x="288213" y="208153"/>
                  </a:lnTo>
                  <a:lnTo>
                    <a:pt x="286854" y="238277"/>
                  </a:lnTo>
                  <a:lnTo>
                    <a:pt x="287794" y="267957"/>
                  </a:lnTo>
                  <a:lnTo>
                    <a:pt x="294043" y="315734"/>
                  </a:lnTo>
                  <a:lnTo>
                    <a:pt x="309245" y="370471"/>
                  </a:lnTo>
                  <a:lnTo>
                    <a:pt x="310578" y="373761"/>
                  </a:lnTo>
                  <a:lnTo>
                    <a:pt x="310489" y="375437"/>
                  </a:lnTo>
                  <a:lnTo>
                    <a:pt x="269836" y="361911"/>
                  </a:lnTo>
                  <a:lnTo>
                    <a:pt x="230568" y="354545"/>
                  </a:lnTo>
                  <a:lnTo>
                    <a:pt x="191376" y="352513"/>
                  </a:lnTo>
                  <a:lnTo>
                    <a:pt x="171805" y="353568"/>
                  </a:lnTo>
                  <a:lnTo>
                    <a:pt x="133235" y="360083"/>
                  </a:lnTo>
                  <a:lnTo>
                    <a:pt x="94615" y="373468"/>
                  </a:lnTo>
                  <a:lnTo>
                    <a:pt x="57023" y="396278"/>
                  </a:lnTo>
                  <a:lnTo>
                    <a:pt x="23342" y="431876"/>
                  </a:lnTo>
                  <a:lnTo>
                    <a:pt x="4495" y="473303"/>
                  </a:lnTo>
                  <a:lnTo>
                    <a:pt x="0" y="512965"/>
                  </a:lnTo>
                  <a:lnTo>
                    <a:pt x="1803" y="532345"/>
                  </a:lnTo>
                  <a:lnTo>
                    <a:pt x="13246" y="571068"/>
                  </a:lnTo>
                  <a:lnTo>
                    <a:pt x="34810" y="608215"/>
                  </a:lnTo>
                  <a:lnTo>
                    <a:pt x="68770" y="644740"/>
                  </a:lnTo>
                  <a:lnTo>
                    <a:pt x="81457" y="655269"/>
                  </a:lnTo>
                  <a:lnTo>
                    <a:pt x="85471" y="658596"/>
                  </a:lnTo>
                  <a:lnTo>
                    <a:pt x="130797" y="689927"/>
                  </a:lnTo>
                  <a:lnTo>
                    <a:pt x="171843" y="711593"/>
                  </a:lnTo>
                  <a:lnTo>
                    <a:pt x="212509" y="728916"/>
                  </a:lnTo>
                  <a:lnTo>
                    <a:pt x="252730" y="743381"/>
                  </a:lnTo>
                  <a:lnTo>
                    <a:pt x="292785" y="754849"/>
                  </a:lnTo>
                  <a:lnTo>
                    <a:pt x="332867" y="763587"/>
                  </a:lnTo>
                  <a:lnTo>
                    <a:pt x="392023" y="773252"/>
                  </a:lnTo>
                  <a:lnTo>
                    <a:pt x="431406" y="777557"/>
                  </a:lnTo>
                  <a:lnTo>
                    <a:pt x="470966" y="780656"/>
                  </a:lnTo>
                  <a:lnTo>
                    <a:pt x="510857" y="783005"/>
                  </a:lnTo>
                  <a:lnTo>
                    <a:pt x="550227" y="785152"/>
                  </a:lnTo>
                  <a:lnTo>
                    <a:pt x="569988" y="786358"/>
                  </a:lnTo>
                  <a:lnTo>
                    <a:pt x="609460" y="789152"/>
                  </a:lnTo>
                  <a:lnTo>
                    <a:pt x="648893" y="791527"/>
                  </a:lnTo>
                  <a:lnTo>
                    <a:pt x="687908" y="793305"/>
                  </a:lnTo>
                  <a:lnTo>
                    <a:pt x="727316" y="794562"/>
                  </a:lnTo>
                  <a:lnTo>
                    <a:pt x="747217" y="794689"/>
                  </a:lnTo>
                  <a:lnTo>
                    <a:pt x="764133" y="794308"/>
                  </a:lnTo>
                  <a:lnTo>
                    <a:pt x="781304" y="793673"/>
                  </a:lnTo>
                  <a:lnTo>
                    <a:pt x="798550" y="793191"/>
                  </a:lnTo>
                  <a:lnTo>
                    <a:pt x="815619" y="793280"/>
                  </a:lnTo>
                  <a:lnTo>
                    <a:pt x="822629" y="793496"/>
                  </a:lnTo>
                  <a:lnTo>
                    <a:pt x="829995" y="795553"/>
                  </a:lnTo>
                  <a:lnTo>
                    <a:pt x="835609" y="784860"/>
                  </a:lnTo>
                  <a:lnTo>
                    <a:pt x="835520" y="784009"/>
                  </a:lnTo>
                  <a:lnTo>
                    <a:pt x="837857" y="781748"/>
                  </a:lnTo>
                  <a:lnTo>
                    <a:pt x="838885" y="781583"/>
                  </a:lnTo>
                  <a:lnTo>
                    <a:pt x="841273" y="778789"/>
                  </a:lnTo>
                  <a:lnTo>
                    <a:pt x="842010" y="777367"/>
                  </a:lnTo>
                  <a:lnTo>
                    <a:pt x="842365" y="776478"/>
                  </a:lnTo>
                  <a:lnTo>
                    <a:pt x="842251" y="776605"/>
                  </a:lnTo>
                  <a:lnTo>
                    <a:pt x="842340" y="776008"/>
                  </a:lnTo>
                  <a:lnTo>
                    <a:pt x="843254" y="769950"/>
                  </a:lnTo>
                  <a:close/>
                </a:path>
                <a:path w="1397000" h="1477645" extrusionOk="0">
                  <a:moveTo>
                    <a:pt x="1358480" y="135826"/>
                  </a:moveTo>
                  <a:lnTo>
                    <a:pt x="1358442" y="135013"/>
                  </a:lnTo>
                  <a:lnTo>
                    <a:pt x="1357553" y="113614"/>
                  </a:lnTo>
                  <a:lnTo>
                    <a:pt x="1356347" y="106794"/>
                  </a:lnTo>
                  <a:lnTo>
                    <a:pt x="1345819" y="68122"/>
                  </a:lnTo>
                  <a:lnTo>
                    <a:pt x="1323797" y="36144"/>
                  </a:lnTo>
                  <a:lnTo>
                    <a:pt x="1304556" y="22885"/>
                  </a:lnTo>
                  <a:lnTo>
                    <a:pt x="1292517" y="17500"/>
                  </a:lnTo>
                  <a:lnTo>
                    <a:pt x="1272387" y="14427"/>
                  </a:lnTo>
                  <a:lnTo>
                    <a:pt x="1249133" y="17157"/>
                  </a:lnTo>
                  <a:lnTo>
                    <a:pt x="1238453" y="20345"/>
                  </a:lnTo>
                  <a:lnTo>
                    <a:pt x="1202016" y="39560"/>
                  </a:lnTo>
                  <a:lnTo>
                    <a:pt x="1166850" y="69697"/>
                  </a:lnTo>
                  <a:lnTo>
                    <a:pt x="1134922" y="112191"/>
                  </a:lnTo>
                  <a:lnTo>
                    <a:pt x="1116291" y="153187"/>
                  </a:lnTo>
                  <a:lnTo>
                    <a:pt x="1115695" y="155206"/>
                  </a:lnTo>
                  <a:lnTo>
                    <a:pt x="1115021" y="155956"/>
                  </a:lnTo>
                  <a:lnTo>
                    <a:pt x="1085545" y="116497"/>
                  </a:lnTo>
                  <a:lnTo>
                    <a:pt x="1048448" y="88087"/>
                  </a:lnTo>
                  <a:lnTo>
                    <a:pt x="1026426" y="78193"/>
                  </a:lnTo>
                  <a:lnTo>
                    <a:pt x="1015136" y="74764"/>
                  </a:lnTo>
                  <a:lnTo>
                    <a:pt x="1002779" y="72351"/>
                  </a:lnTo>
                  <a:lnTo>
                    <a:pt x="989139" y="71412"/>
                  </a:lnTo>
                  <a:lnTo>
                    <a:pt x="974648" y="72364"/>
                  </a:lnTo>
                  <a:lnTo>
                    <a:pt x="936015" y="87782"/>
                  </a:lnTo>
                  <a:lnTo>
                    <a:pt x="907592" y="125044"/>
                  </a:lnTo>
                  <a:lnTo>
                    <a:pt x="899972" y="161937"/>
                  </a:lnTo>
                  <a:lnTo>
                    <a:pt x="899985" y="162585"/>
                  </a:lnTo>
                  <a:lnTo>
                    <a:pt x="899998" y="163017"/>
                  </a:lnTo>
                  <a:lnTo>
                    <a:pt x="900277" y="175958"/>
                  </a:lnTo>
                  <a:lnTo>
                    <a:pt x="900391" y="177203"/>
                  </a:lnTo>
                  <a:lnTo>
                    <a:pt x="902208" y="191592"/>
                  </a:lnTo>
                  <a:lnTo>
                    <a:pt x="903706" y="198755"/>
                  </a:lnTo>
                  <a:lnTo>
                    <a:pt x="905421" y="207048"/>
                  </a:lnTo>
                  <a:lnTo>
                    <a:pt x="905789" y="208343"/>
                  </a:lnTo>
                  <a:lnTo>
                    <a:pt x="906195" y="209829"/>
                  </a:lnTo>
                  <a:lnTo>
                    <a:pt x="906475" y="210845"/>
                  </a:lnTo>
                  <a:lnTo>
                    <a:pt x="906868" y="212217"/>
                  </a:lnTo>
                  <a:lnTo>
                    <a:pt x="907275" y="213677"/>
                  </a:lnTo>
                  <a:lnTo>
                    <a:pt x="909523" y="221767"/>
                  </a:lnTo>
                  <a:lnTo>
                    <a:pt x="909764" y="222529"/>
                  </a:lnTo>
                  <a:lnTo>
                    <a:pt x="909955" y="223062"/>
                  </a:lnTo>
                  <a:lnTo>
                    <a:pt x="914323" y="235712"/>
                  </a:lnTo>
                  <a:lnTo>
                    <a:pt x="914476" y="236105"/>
                  </a:lnTo>
                  <a:lnTo>
                    <a:pt x="931519" y="272884"/>
                  </a:lnTo>
                  <a:lnTo>
                    <a:pt x="951280" y="305981"/>
                  </a:lnTo>
                  <a:lnTo>
                    <a:pt x="981113" y="345198"/>
                  </a:lnTo>
                  <a:lnTo>
                    <a:pt x="1021842" y="388353"/>
                  </a:lnTo>
                  <a:lnTo>
                    <a:pt x="1056855" y="420433"/>
                  </a:lnTo>
                  <a:lnTo>
                    <a:pt x="1074407" y="436079"/>
                  </a:lnTo>
                  <a:lnTo>
                    <a:pt x="1083170" y="443992"/>
                  </a:lnTo>
                  <a:lnTo>
                    <a:pt x="1118019" y="475742"/>
                  </a:lnTo>
                  <a:lnTo>
                    <a:pt x="1153439" y="506323"/>
                  </a:lnTo>
                  <a:lnTo>
                    <a:pt x="1178941" y="525983"/>
                  </a:lnTo>
                  <a:lnTo>
                    <a:pt x="1187157" y="532180"/>
                  </a:lnTo>
                  <a:lnTo>
                    <a:pt x="1195108" y="538581"/>
                  </a:lnTo>
                  <a:lnTo>
                    <a:pt x="1198270" y="541274"/>
                  </a:lnTo>
                  <a:lnTo>
                    <a:pt x="1200937" y="544969"/>
                  </a:lnTo>
                  <a:lnTo>
                    <a:pt x="1207528" y="542074"/>
                  </a:lnTo>
                  <a:lnTo>
                    <a:pt x="1207808" y="541642"/>
                  </a:lnTo>
                  <a:lnTo>
                    <a:pt x="1211643" y="541286"/>
                  </a:lnTo>
                  <a:lnTo>
                    <a:pt x="1209979" y="541604"/>
                  </a:lnTo>
                  <a:lnTo>
                    <a:pt x="1210271" y="541756"/>
                  </a:lnTo>
                  <a:lnTo>
                    <a:pt x="1212430" y="541350"/>
                  </a:lnTo>
                  <a:lnTo>
                    <a:pt x="1213294" y="540956"/>
                  </a:lnTo>
                  <a:lnTo>
                    <a:pt x="1214285" y="540385"/>
                  </a:lnTo>
                  <a:lnTo>
                    <a:pt x="1218285" y="538086"/>
                  </a:lnTo>
                  <a:lnTo>
                    <a:pt x="1220190" y="530593"/>
                  </a:lnTo>
                  <a:lnTo>
                    <a:pt x="1223010" y="522719"/>
                  </a:lnTo>
                  <a:lnTo>
                    <a:pt x="1204480" y="526300"/>
                  </a:lnTo>
                  <a:lnTo>
                    <a:pt x="1203629" y="525373"/>
                  </a:lnTo>
                  <a:lnTo>
                    <a:pt x="1202918" y="524789"/>
                  </a:lnTo>
                  <a:lnTo>
                    <a:pt x="1194790" y="518388"/>
                  </a:lnTo>
                  <a:lnTo>
                    <a:pt x="1178090" y="505815"/>
                  </a:lnTo>
                  <a:lnTo>
                    <a:pt x="1169835" y="499389"/>
                  </a:lnTo>
                  <a:lnTo>
                    <a:pt x="1152664" y="485165"/>
                  </a:lnTo>
                  <a:lnTo>
                    <a:pt x="1135811" y="470458"/>
                  </a:lnTo>
                  <a:lnTo>
                    <a:pt x="1119124" y="455447"/>
                  </a:lnTo>
                  <a:lnTo>
                    <a:pt x="1077518" y="417791"/>
                  </a:lnTo>
                  <a:lnTo>
                    <a:pt x="1052461" y="395351"/>
                  </a:lnTo>
                  <a:lnTo>
                    <a:pt x="1019733" y="364324"/>
                  </a:lnTo>
                  <a:lnTo>
                    <a:pt x="989076" y="330212"/>
                  </a:lnTo>
                  <a:lnTo>
                    <a:pt x="960907" y="292138"/>
                  </a:lnTo>
                  <a:lnTo>
                    <a:pt x="937171" y="248958"/>
                  </a:lnTo>
                  <a:lnTo>
                    <a:pt x="922731" y="210693"/>
                  </a:lnTo>
                  <a:lnTo>
                    <a:pt x="921867" y="207340"/>
                  </a:lnTo>
                  <a:lnTo>
                    <a:pt x="921359" y="205333"/>
                  </a:lnTo>
                  <a:lnTo>
                    <a:pt x="921042" y="204025"/>
                  </a:lnTo>
                  <a:lnTo>
                    <a:pt x="919911" y="199504"/>
                  </a:lnTo>
                  <a:lnTo>
                    <a:pt x="916952" y="183845"/>
                  </a:lnTo>
                  <a:lnTo>
                    <a:pt x="916495" y="181102"/>
                  </a:lnTo>
                  <a:lnTo>
                    <a:pt x="915555" y="166865"/>
                  </a:lnTo>
                  <a:lnTo>
                    <a:pt x="916254" y="154254"/>
                  </a:lnTo>
                  <a:lnTo>
                    <a:pt x="933462" y="111988"/>
                  </a:lnTo>
                  <a:lnTo>
                    <a:pt x="964222" y="90893"/>
                  </a:lnTo>
                  <a:lnTo>
                    <a:pt x="976630" y="87807"/>
                  </a:lnTo>
                  <a:lnTo>
                    <a:pt x="1014857" y="90957"/>
                  </a:lnTo>
                  <a:lnTo>
                    <a:pt x="1055014" y="110845"/>
                  </a:lnTo>
                  <a:lnTo>
                    <a:pt x="1088275" y="140893"/>
                  </a:lnTo>
                  <a:lnTo>
                    <a:pt x="1109586" y="171589"/>
                  </a:lnTo>
                  <a:lnTo>
                    <a:pt x="1110843" y="173405"/>
                  </a:lnTo>
                  <a:lnTo>
                    <a:pt x="1113904" y="178993"/>
                  </a:lnTo>
                  <a:lnTo>
                    <a:pt x="1115606" y="183324"/>
                  </a:lnTo>
                  <a:lnTo>
                    <a:pt x="1123962" y="180327"/>
                  </a:lnTo>
                  <a:lnTo>
                    <a:pt x="1124585" y="177787"/>
                  </a:lnTo>
                  <a:lnTo>
                    <a:pt x="1125702" y="173634"/>
                  </a:lnTo>
                  <a:lnTo>
                    <a:pt x="1125677" y="171475"/>
                  </a:lnTo>
                  <a:lnTo>
                    <a:pt x="1124737" y="170116"/>
                  </a:lnTo>
                  <a:lnTo>
                    <a:pt x="1124889" y="168109"/>
                  </a:lnTo>
                  <a:lnTo>
                    <a:pt x="1125131" y="167525"/>
                  </a:lnTo>
                  <a:lnTo>
                    <a:pt x="1127429" y="159410"/>
                  </a:lnTo>
                  <a:lnTo>
                    <a:pt x="1129982" y="153073"/>
                  </a:lnTo>
                  <a:lnTo>
                    <a:pt x="1130452" y="151904"/>
                  </a:lnTo>
                  <a:lnTo>
                    <a:pt x="1133805" y="144741"/>
                  </a:lnTo>
                  <a:lnTo>
                    <a:pt x="1161389" y="100368"/>
                  </a:lnTo>
                  <a:lnTo>
                    <a:pt x="1198067" y="62115"/>
                  </a:lnTo>
                  <a:lnTo>
                    <a:pt x="1235506" y="38468"/>
                  </a:lnTo>
                  <a:lnTo>
                    <a:pt x="1271739" y="30289"/>
                  </a:lnTo>
                  <a:lnTo>
                    <a:pt x="1291412" y="33858"/>
                  </a:lnTo>
                  <a:lnTo>
                    <a:pt x="1325905" y="63855"/>
                  </a:lnTo>
                  <a:lnTo>
                    <a:pt x="1340764" y="106845"/>
                  </a:lnTo>
                  <a:lnTo>
                    <a:pt x="1341196" y="109728"/>
                  </a:lnTo>
                  <a:lnTo>
                    <a:pt x="1341577" y="112179"/>
                  </a:lnTo>
                  <a:lnTo>
                    <a:pt x="1341704" y="113017"/>
                  </a:lnTo>
                  <a:lnTo>
                    <a:pt x="1341793" y="114096"/>
                  </a:lnTo>
                  <a:lnTo>
                    <a:pt x="1342605" y="123926"/>
                  </a:lnTo>
                  <a:lnTo>
                    <a:pt x="1342809" y="134518"/>
                  </a:lnTo>
                  <a:lnTo>
                    <a:pt x="1342783" y="134772"/>
                  </a:lnTo>
                  <a:lnTo>
                    <a:pt x="1341640" y="153555"/>
                  </a:lnTo>
                  <a:lnTo>
                    <a:pt x="1330223" y="206857"/>
                  </a:lnTo>
                  <a:lnTo>
                    <a:pt x="1306982" y="271970"/>
                  </a:lnTo>
                  <a:lnTo>
                    <a:pt x="1270228" y="358127"/>
                  </a:lnTo>
                  <a:lnTo>
                    <a:pt x="1260233" y="381647"/>
                  </a:lnTo>
                  <a:lnTo>
                    <a:pt x="1240790" y="429145"/>
                  </a:lnTo>
                  <a:lnTo>
                    <a:pt x="1225397" y="469265"/>
                  </a:lnTo>
                  <a:lnTo>
                    <a:pt x="1219695" y="485597"/>
                  </a:lnTo>
                  <a:lnTo>
                    <a:pt x="1216787" y="493750"/>
                  </a:lnTo>
                  <a:lnTo>
                    <a:pt x="1210881" y="509892"/>
                  </a:lnTo>
                  <a:lnTo>
                    <a:pt x="1207973" y="517994"/>
                  </a:lnTo>
                  <a:lnTo>
                    <a:pt x="1205166" y="526161"/>
                  </a:lnTo>
                  <a:lnTo>
                    <a:pt x="1223010" y="522719"/>
                  </a:lnTo>
                  <a:lnTo>
                    <a:pt x="1236446" y="485063"/>
                  </a:lnTo>
                  <a:lnTo>
                    <a:pt x="1241132" y="472071"/>
                  </a:lnTo>
                  <a:lnTo>
                    <a:pt x="1247698" y="454482"/>
                  </a:lnTo>
                  <a:lnTo>
                    <a:pt x="1254480" y="437108"/>
                  </a:lnTo>
                  <a:lnTo>
                    <a:pt x="1270520" y="397205"/>
                  </a:lnTo>
                  <a:lnTo>
                    <a:pt x="1273009" y="391629"/>
                  </a:lnTo>
                  <a:lnTo>
                    <a:pt x="1275435" y="385965"/>
                  </a:lnTo>
                  <a:lnTo>
                    <a:pt x="1302893" y="322440"/>
                  </a:lnTo>
                  <a:lnTo>
                    <a:pt x="1322349" y="275577"/>
                  </a:lnTo>
                  <a:lnTo>
                    <a:pt x="1341564" y="223354"/>
                  </a:lnTo>
                  <a:lnTo>
                    <a:pt x="1353959" y="176618"/>
                  </a:lnTo>
                  <a:lnTo>
                    <a:pt x="1357109" y="156743"/>
                  </a:lnTo>
                  <a:lnTo>
                    <a:pt x="1358480" y="135826"/>
                  </a:lnTo>
                  <a:close/>
                </a:path>
                <a:path w="1397000" h="1477645" extrusionOk="0">
                  <a:moveTo>
                    <a:pt x="1396479" y="983221"/>
                  </a:moveTo>
                  <a:lnTo>
                    <a:pt x="1393672" y="930998"/>
                  </a:lnTo>
                  <a:lnTo>
                    <a:pt x="1388465" y="902792"/>
                  </a:lnTo>
                  <a:lnTo>
                    <a:pt x="1380490" y="875703"/>
                  </a:lnTo>
                  <a:lnTo>
                    <a:pt x="1380375" y="875449"/>
                  </a:lnTo>
                  <a:lnTo>
                    <a:pt x="1377226" y="868387"/>
                  </a:lnTo>
                  <a:lnTo>
                    <a:pt x="1375905" y="865428"/>
                  </a:lnTo>
                  <a:lnTo>
                    <a:pt x="1375905" y="980287"/>
                  </a:lnTo>
                  <a:lnTo>
                    <a:pt x="1375308" y="1003642"/>
                  </a:lnTo>
                  <a:lnTo>
                    <a:pt x="1371866" y="1049528"/>
                  </a:lnTo>
                  <a:lnTo>
                    <a:pt x="1366354" y="1094308"/>
                  </a:lnTo>
                  <a:lnTo>
                    <a:pt x="1359547" y="1138567"/>
                  </a:lnTo>
                  <a:lnTo>
                    <a:pt x="1346847" y="1216190"/>
                  </a:lnTo>
                  <a:lnTo>
                    <a:pt x="1341577" y="1249451"/>
                  </a:lnTo>
                  <a:lnTo>
                    <a:pt x="1331861" y="1316393"/>
                  </a:lnTo>
                  <a:lnTo>
                    <a:pt x="1326197" y="1361287"/>
                  </a:lnTo>
                  <a:lnTo>
                    <a:pt x="1322895" y="1395285"/>
                  </a:lnTo>
                  <a:lnTo>
                    <a:pt x="1321777" y="1406652"/>
                  </a:lnTo>
                  <a:lnTo>
                    <a:pt x="1319377" y="1429156"/>
                  </a:lnTo>
                  <a:lnTo>
                    <a:pt x="1318260" y="1440459"/>
                  </a:lnTo>
                  <a:lnTo>
                    <a:pt x="1317269" y="1451787"/>
                  </a:lnTo>
                  <a:lnTo>
                    <a:pt x="1316431" y="1452181"/>
                  </a:lnTo>
                  <a:lnTo>
                    <a:pt x="1315046" y="1451279"/>
                  </a:lnTo>
                  <a:lnTo>
                    <a:pt x="1313942" y="1450759"/>
                  </a:lnTo>
                  <a:lnTo>
                    <a:pt x="1301521" y="1445158"/>
                  </a:lnTo>
                  <a:lnTo>
                    <a:pt x="1276146" y="1434414"/>
                  </a:lnTo>
                  <a:lnTo>
                    <a:pt x="1263548" y="1428838"/>
                  </a:lnTo>
                  <a:lnTo>
                    <a:pt x="1237056" y="1416126"/>
                  </a:lnTo>
                  <a:lnTo>
                    <a:pt x="1210818" y="1402689"/>
                  </a:lnTo>
                  <a:lnTo>
                    <a:pt x="1184694" y="1388833"/>
                  </a:lnTo>
                  <a:lnTo>
                    <a:pt x="1119492" y="1353947"/>
                  </a:lnTo>
                  <a:lnTo>
                    <a:pt x="1080287" y="1333258"/>
                  </a:lnTo>
                  <a:lnTo>
                    <a:pt x="1028560" y="1304023"/>
                  </a:lnTo>
                  <a:lnTo>
                    <a:pt x="978471" y="1270190"/>
                  </a:lnTo>
                  <a:lnTo>
                    <a:pt x="930465" y="1230668"/>
                  </a:lnTo>
                  <a:lnTo>
                    <a:pt x="896962" y="1195654"/>
                  </a:lnTo>
                  <a:lnTo>
                    <a:pt x="865111" y="1154099"/>
                  </a:lnTo>
                  <a:lnTo>
                    <a:pt x="852055" y="1132116"/>
                  </a:lnTo>
                  <a:lnTo>
                    <a:pt x="851230" y="1130566"/>
                  </a:lnTo>
                  <a:lnTo>
                    <a:pt x="839571" y="1106055"/>
                  </a:lnTo>
                  <a:lnTo>
                    <a:pt x="838098" y="1102690"/>
                  </a:lnTo>
                  <a:lnTo>
                    <a:pt x="832358" y="1084795"/>
                  </a:lnTo>
                  <a:lnTo>
                    <a:pt x="829233" y="1068451"/>
                  </a:lnTo>
                  <a:lnTo>
                    <a:pt x="828192" y="1052563"/>
                  </a:lnTo>
                  <a:lnTo>
                    <a:pt x="829284" y="1037247"/>
                  </a:lnTo>
                  <a:lnTo>
                    <a:pt x="843559" y="998664"/>
                  </a:lnTo>
                  <a:lnTo>
                    <a:pt x="885228" y="964234"/>
                  </a:lnTo>
                  <a:lnTo>
                    <a:pt x="935113" y="956068"/>
                  </a:lnTo>
                  <a:lnTo>
                    <a:pt x="950264" y="957465"/>
                  </a:lnTo>
                  <a:lnTo>
                    <a:pt x="992784" y="968679"/>
                  </a:lnTo>
                  <a:lnTo>
                    <a:pt x="1032370" y="988098"/>
                  </a:lnTo>
                  <a:lnTo>
                    <a:pt x="1071994" y="1019213"/>
                  </a:lnTo>
                  <a:lnTo>
                    <a:pt x="1081951" y="1028941"/>
                  </a:lnTo>
                  <a:lnTo>
                    <a:pt x="1084135" y="1030859"/>
                  </a:lnTo>
                  <a:lnTo>
                    <a:pt x="1089825" y="1037031"/>
                  </a:lnTo>
                  <a:lnTo>
                    <a:pt x="1093381" y="1042022"/>
                  </a:lnTo>
                  <a:lnTo>
                    <a:pt x="1103109" y="1035519"/>
                  </a:lnTo>
                  <a:lnTo>
                    <a:pt x="1103096" y="1032078"/>
                  </a:lnTo>
                  <a:lnTo>
                    <a:pt x="1103210" y="1026414"/>
                  </a:lnTo>
                  <a:lnTo>
                    <a:pt x="1102487" y="1023658"/>
                  </a:lnTo>
                  <a:lnTo>
                    <a:pt x="1100848" y="1022223"/>
                  </a:lnTo>
                  <a:lnTo>
                    <a:pt x="1100391" y="1019606"/>
                  </a:lnTo>
                  <a:lnTo>
                    <a:pt x="1100518" y="1018781"/>
                  </a:lnTo>
                  <a:lnTo>
                    <a:pt x="1100543" y="1018044"/>
                  </a:lnTo>
                  <a:lnTo>
                    <a:pt x="1101001" y="1010234"/>
                  </a:lnTo>
                  <a:lnTo>
                    <a:pt x="1101813" y="1002411"/>
                  </a:lnTo>
                  <a:lnTo>
                    <a:pt x="1102372" y="998639"/>
                  </a:lnTo>
                  <a:lnTo>
                    <a:pt x="1102956" y="994613"/>
                  </a:lnTo>
                  <a:lnTo>
                    <a:pt x="1116812" y="942682"/>
                  </a:lnTo>
                  <a:lnTo>
                    <a:pt x="1135430" y="900772"/>
                  </a:lnTo>
                  <a:lnTo>
                    <a:pt x="1160157" y="860729"/>
                  </a:lnTo>
                  <a:lnTo>
                    <a:pt x="1193736" y="824433"/>
                  </a:lnTo>
                  <a:lnTo>
                    <a:pt x="1204506" y="815721"/>
                  </a:lnTo>
                  <a:lnTo>
                    <a:pt x="1209624" y="812101"/>
                  </a:lnTo>
                  <a:lnTo>
                    <a:pt x="1215834" y="808215"/>
                  </a:lnTo>
                  <a:lnTo>
                    <a:pt x="1244193" y="796556"/>
                  </a:lnTo>
                  <a:lnTo>
                    <a:pt x="1270482" y="794842"/>
                  </a:lnTo>
                  <a:lnTo>
                    <a:pt x="1294307" y="801319"/>
                  </a:lnTo>
                  <a:lnTo>
                    <a:pt x="1332547" y="831405"/>
                  </a:lnTo>
                  <a:lnTo>
                    <a:pt x="1356868" y="872413"/>
                  </a:lnTo>
                  <a:lnTo>
                    <a:pt x="1357439" y="873798"/>
                  </a:lnTo>
                  <a:lnTo>
                    <a:pt x="1358290" y="875842"/>
                  </a:lnTo>
                  <a:lnTo>
                    <a:pt x="1359293" y="878243"/>
                  </a:lnTo>
                  <a:lnTo>
                    <a:pt x="1360030" y="879995"/>
                  </a:lnTo>
                  <a:lnTo>
                    <a:pt x="1364665" y="893673"/>
                  </a:lnTo>
                  <a:lnTo>
                    <a:pt x="1368310" y="907148"/>
                  </a:lnTo>
                  <a:lnTo>
                    <a:pt x="1368361" y="907465"/>
                  </a:lnTo>
                  <a:lnTo>
                    <a:pt x="1372895" y="931862"/>
                  </a:lnTo>
                  <a:lnTo>
                    <a:pt x="1375257" y="956297"/>
                  </a:lnTo>
                  <a:lnTo>
                    <a:pt x="1375905" y="980287"/>
                  </a:lnTo>
                  <a:lnTo>
                    <a:pt x="1375905" y="865428"/>
                  </a:lnTo>
                  <a:lnTo>
                    <a:pt x="1366266" y="844511"/>
                  </a:lnTo>
                  <a:lnTo>
                    <a:pt x="1350975" y="821296"/>
                  </a:lnTo>
                  <a:lnTo>
                    <a:pt x="1312621" y="787425"/>
                  </a:lnTo>
                  <a:lnTo>
                    <a:pt x="1266685" y="773569"/>
                  </a:lnTo>
                  <a:lnTo>
                    <a:pt x="1239964" y="776071"/>
                  </a:lnTo>
                  <a:lnTo>
                    <a:pt x="1198473" y="794461"/>
                  </a:lnTo>
                  <a:lnTo>
                    <a:pt x="1166749" y="821258"/>
                  </a:lnTo>
                  <a:lnTo>
                    <a:pt x="1135443" y="859790"/>
                  </a:lnTo>
                  <a:lnTo>
                    <a:pt x="1111846" y="901484"/>
                  </a:lnTo>
                  <a:lnTo>
                    <a:pt x="1095400" y="944918"/>
                  </a:lnTo>
                  <a:lnTo>
                    <a:pt x="1086256" y="988148"/>
                  </a:lnTo>
                  <a:lnTo>
                    <a:pt x="1084529" y="1006043"/>
                  </a:lnTo>
                  <a:lnTo>
                    <a:pt x="1083919" y="1007224"/>
                  </a:lnTo>
                  <a:lnTo>
                    <a:pt x="1046683" y="974712"/>
                  </a:lnTo>
                  <a:lnTo>
                    <a:pt x="1006297" y="951915"/>
                  </a:lnTo>
                  <a:lnTo>
                    <a:pt x="962088" y="938288"/>
                  </a:lnTo>
                  <a:lnTo>
                    <a:pt x="930300" y="935266"/>
                  </a:lnTo>
                  <a:lnTo>
                    <a:pt x="913726" y="936129"/>
                  </a:lnTo>
                  <a:lnTo>
                    <a:pt x="860285" y="953719"/>
                  </a:lnTo>
                  <a:lnTo>
                    <a:pt x="824128" y="990193"/>
                  </a:lnTo>
                  <a:lnTo>
                    <a:pt x="808837" y="1033868"/>
                  </a:lnTo>
                  <a:lnTo>
                    <a:pt x="807593" y="1049870"/>
                  </a:lnTo>
                  <a:lnTo>
                    <a:pt x="808278" y="1066419"/>
                  </a:lnTo>
                  <a:lnTo>
                    <a:pt x="810856" y="1083462"/>
                  </a:lnTo>
                  <a:lnTo>
                    <a:pt x="815733" y="1101305"/>
                  </a:lnTo>
                  <a:lnTo>
                    <a:pt x="816076" y="1102347"/>
                  </a:lnTo>
                  <a:lnTo>
                    <a:pt x="816279" y="1102855"/>
                  </a:lnTo>
                  <a:lnTo>
                    <a:pt x="823188" y="1120673"/>
                  </a:lnTo>
                  <a:lnTo>
                    <a:pt x="826757" y="1128064"/>
                  </a:lnTo>
                  <a:lnTo>
                    <a:pt x="830592" y="1136027"/>
                  </a:lnTo>
                  <a:lnTo>
                    <a:pt x="832218" y="1139405"/>
                  </a:lnTo>
                  <a:lnTo>
                    <a:pt x="842340" y="1157224"/>
                  </a:lnTo>
                  <a:lnTo>
                    <a:pt x="842721" y="1157820"/>
                  </a:lnTo>
                  <a:lnTo>
                    <a:pt x="843127" y="1158443"/>
                  </a:lnTo>
                  <a:lnTo>
                    <a:pt x="852741" y="1173226"/>
                  </a:lnTo>
                  <a:lnTo>
                    <a:pt x="853071" y="1173670"/>
                  </a:lnTo>
                  <a:lnTo>
                    <a:pt x="863676" y="1188148"/>
                  </a:lnTo>
                  <a:lnTo>
                    <a:pt x="874991" y="1202118"/>
                  </a:lnTo>
                  <a:lnTo>
                    <a:pt x="910488" y="1239964"/>
                  </a:lnTo>
                  <a:lnTo>
                    <a:pt x="947343" y="1272603"/>
                  </a:lnTo>
                  <a:lnTo>
                    <a:pt x="986015" y="1300975"/>
                  </a:lnTo>
                  <a:lnTo>
                    <a:pt x="1038923" y="1334071"/>
                  </a:lnTo>
                  <a:lnTo>
                    <a:pt x="1093914" y="1363929"/>
                  </a:lnTo>
                  <a:lnTo>
                    <a:pt x="1121346" y="1378331"/>
                  </a:lnTo>
                  <a:lnTo>
                    <a:pt x="1135062" y="1385646"/>
                  </a:lnTo>
                  <a:lnTo>
                    <a:pt x="1176045" y="1407896"/>
                  </a:lnTo>
                  <a:lnTo>
                    <a:pt x="1217066" y="1429156"/>
                  </a:lnTo>
                  <a:lnTo>
                    <a:pt x="1258989" y="1449514"/>
                  </a:lnTo>
                  <a:lnTo>
                    <a:pt x="1283677" y="1459928"/>
                  </a:lnTo>
                  <a:lnTo>
                    <a:pt x="1296162" y="1465224"/>
                  </a:lnTo>
                  <a:lnTo>
                    <a:pt x="1308354" y="1470875"/>
                  </a:lnTo>
                  <a:lnTo>
                    <a:pt x="1313256" y="1473301"/>
                  </a:lnTo>
                  <a:lnTo>
                    <a:pt x="1317853" y="1477187"/>
                  </a:lnTo>
                  <a:lnTo>
                    <a:pt x="1325359" y="1471383"/>
                  </a:lnTo>
                  <a:lnTo>
                    <a:pt x="1325575" y="1470736"/>
                  </a:lnTo>
                  <a:lnTo>
                    <a:pt x="1327988" y="1469898"/>
                  </a:lnTo>
                  <a:lnTo>
                    <a:pt x="1328775" y="1470101"/>
                  </a:lnTo>
                  <a:lnTo>
                    <a:pt x="1331391" y="1468882"/>
                  </a:lnTo>
                  <a:lnTo>
                    <a:pt x="1332382" y="1468120"/>
                  </a:lnTo>
                  <a:lnTo>
                    <a:pt x="1333474" y="1467065"/>
                  </a:lnTo>
                  <a:lnTo>
                    <a:pt x="1337843" y="1462849"/>
                  </a:lnTo>
                  <a:lnTo>
                    <a:pt x="1344142" y="1389278"/>
                  </a:lnTo>
                  <a:lnTo>
                    <a:pt x="1348778" y="1346581"/>
                  </a:lnTo>
                  <a:lnTo>
                    <a:pt x="1359687" y="1266063"/>
                  </a:lnTo>
                  <a:lnTo>
                    <a:pt x="1361084" y="1258150"/>
                  </a:lnTo>
                  <a:lnTo>
                    <a:pt x="1362379" y="1250124"/>
                  </a:lnTo>
                  <a:lnTo>
                    <a:pt x="1377226" y="1160145"/>
                  </a:lnTo>
                  <a:lnTo>
                    <a:pt x="1387157" y="1094016"/>
                  </a:lnTo>
                  <a:lnTo>
                    <a:pt x="1395056" y="1021118"/>
                  </a:lnTo>
                  <a:lnTo>
                    <a:pt x="1396479" y="983221"/>
                  </a:lnTo>
                  <a:close/>
                </a:path>
              </a:pathLst>
            </a:custGeom>
            <a:solidFill>
              <a:srgbClr val="FFFFFF">
                <a:alpha val="55686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83"/>
            <p:cNvSpPr/>
            <p:nvPr/>
          </p:nvSpPr>
          <p:spPr>
            <a:xfrm>
              <a:off x="7599203" y="4349514"/>
              <a:ext cx="1394460" cy="1217930"/>
            </a:xfrm>
            <a:custGeom>
              <a:avLst/>
              <a:gdLst/>
              <a:ahLst/>
              <a:cxnLst/>
              <a:rect l="l" t="t" r="r" b="b"/>
              <a:pathLst>
                <a:path w="1394459" h="1217929" extrusionOk="0">
                  <a:moveTo>
                    <a:pt x="352461" y="604758"/>
                  </a:moveTo>
                  <a:lnTo>
                    <a:pt x="311740" y="604758"/>
                  </a:lnTo>
                  <a:lnTo>
                    <a:pt x="313531" y="578141"/>
                  </a:lnTo>
                  <a:lnTo>
                    <a:pt x="316159" y="551488"/>
                  </a:lnTo>
                  <a:lnTo>
                    <a:pt x="319760" y="525903"/>
                  </a:lnTo>
                  <a:lnTo>
                    <a:pt x="319880" y="525053"/>
                  </a:lnTo>
                  <a:lnTo>
                    <a:pt x="339893" y="448966"/>
                  </a:lnTo>
                  <a:lnTo>
                    <a:pt x="362339" y="403429"/>
                  </a:lnTo>
                  <a:lnTo>
                    <a:pt x="393673" y="364156"/>
                  </a:lnTo>
                  <a:lnTo>
                    <a:pt x="435276" y="332823"/>
                  </a:lnTo>
                  <a:lnTo>
                    <a:pt x="478640" y="314370"/>
                  </a:lnTo>
                  <a:lnTo>
                    <a:pt x="501215" y="311299"/>
                  </a:lnTo>
                  <a:lnTo>
                    <a:pt x="525792" y="313399"/>
                  </a:lnTo>
                  <a:lnTo>
                    <a:pt x="567365" y="333120"/>
                  </a:lnTo>
                  <a:lnTo>
                    <a:pt x="588071" y="352890"/>
                  </a:lnTo>
                  <a:lnTo>
                    <a:pt x="500535" y="352890"/>
                  </a:lnTo>
                  <a:lnTo>
                    <a:pt x="484856" y="355452"/>
                  </a:lnTo>
                  <a:lnTo>
                    <a:pt x="420290" y="395338"/>
                  </a:lnTo>
                  <a:lnTo>
                    <a:pt x="394729" y="428534"/>
                  </a:lnTo>
                  <a:lnTo>
                    <a:pt x="376525" y="466903"/>
                  </a:lnTo>
                  <a:lnTo>
                    <a:pt x="364185" y="508804"/>
                  </a:lnTo>
                  <a:lnTo>
                    <a:pt x="356385" y="556035"/>
                  </a:lnTo>
                  <a:lnTo>
                    <a:pt x="352482" y="604030"/>
                  </a:lnTo>
                  <a:lnTo>
                    <a:pt x="352461" y="604758"/>
                  </a:lnTo>
                  <a:close/>
                </a:path>
                <a:path w="1394459" h="1217929" extrusionOk="0">
                  <a:moveTo>
                    <a:pt x="469865" y="1152902"/>
                  </a:moveTo>
                  <a:lnTo>
                    <a:pt x="424011" y="1152902"/>
                  </a:lnTo>
                  <a:lnTo>
                    <a:pt x="428175" y="1145151"/>
                  </a:lnTo>
                  <a:lnTo>
                    <a:pt x="432848" y="1135761"/>
                  </a:lnTo>
                  <a:lnTo>
                    <a:pt x="465517" y="1052153"/>
                  </a:lnTo>
                  <a:lnTo>
                    <a:pt x="487818" y="985759"/>
                  </a:lnTo>
                  <a:lnTo>
                    <a:pt x="505312" y="930292"/>
                  </a:lnTo>
                  <a:lnTo>
                    <a:pt x="527007" y="855943"/>
                  </a:lnTo>
                  <a:lnTo>
                    <a:pt x="541574" y="809593"/>
                  </a:lnTo>
                  <a:lnTo>
                    <a:pt x="556737" y="761769"/>
                  </a:lnTo>
                  <a:lnTo>
                    <a:pt x="571396" y="712902"/>
                  </a:lnTo>
                  <a:lnTo>
                    <a:pt x="584452" y="663419"/>
                  </a:lnTo>
                  <a:lnTo>
                    <a:pt x="594435" y="615800"/>
                  </a:lnTo>
                  <a:lnTo>
                    <a:pt x="600777" y="568636"/>
                  </a:lnTo>
                  <a:lnTo>
                    <a:pt x="602521" y="521440"/>
                  </a:lnTo>
                  <a:lnTo>
                    <a:pt x="598462" y="475556"/>
                  </a:lnTo>
                  <a:lnTo>
                    <a:pt x="587560" y="431108"/>
                  </a:lnTo>
                  <a:lnTo>
                    <a:pt x="563086" y="386858"/>
                  </a:lnTo>
                  <a:lnTo>
                    <a:pt x="534946" y="361073"/>
                  </a:lnTo>
                  <a:lnTo>
                    <a:pt x="500535" y="352890"/>
                  </a:lnTo>
                  <a:lnTo>
                    <a:pt x="588071" y="352890"/>
                  </a:lnTo>
                  <a:lnTo>
                    <a:pt x="618742" y="398767"/>
                  </a:lnTo>
                  <a:lnTo>
                    <a:pt x="638435" y="466618"/>
                  </a:lnTo>
                  <a:lnTo>
                    <a:pt x="643097" y="517142"/>
                  </a:lnTo>
                  <a:lnTo>
                    <a:pt x="641560" y="567070"/>
                  </a:lnTo>
                  <a:lnTo>
                    <a:pt x="634799" y="620652"/>
                  </a:lnTo>
                  <a:lnTo>
                    <a:pt x="624089" y="672686"/>
                  </a:lnTo>
                  <a:lnTo>
                    <a:pt x="611018" y="722607"/>
                  </a:lnTo>
                  <a:lnTo>
                    <a:pt x="596337" y="771727"/>
                  </a:lnTo>
                  <a:lnTo>
                    <a:pt x="581115" y="819727"/>
                  </a:lnTo>
                  <a:lnTo>
                    <a:pt x="566433" y="866236"/>
                  </a:lnTo>
                  <a:lnTo>
                    <a:pt x="553374" y="910880"/>
                  </a:lnTo>
                  <a:lnTo>
                    <a:pt x="529898" y="987376"/>
                  </a:lnTo>
                  <a:lnTo>
                    <a:pt x="509628" y="1048606"/>
                  </a:lnTo>
                  <a:lnTo>
                    <a:pt x="487699" y="1109818"/>
                  </a:lnTo>
                  <a:lnTo>
                    <a:pt x="469865" y="1152902"/>
                  </a:lnTo>
                  <a:close/>
                </a:path>
                <a:path w="1394459" h="1217929" extrusionOk="0">
                  <a:moveTo>
                    <a:pt x="429449" y="1199520"/>
                  </a:moveTo>
                  <a:lnTo>
                    <a:pt x="424399" y="1199520"/>
                  </a:lnTo>
                  <a:lnTo>
                    <a:pt x="418960" y="1197577"/>
                  </a:lnTo>
                  <a:lnTo>
                    <a:pt x="413133" y="1196024"/>
                  </a:lnTo>
                  <a:lnTo>
                    <a:pt x="370844" y="1157236"/>
                  </a:lnTo>
                  <a:lnTo>
                    <a:pt x="340536" y="1121921"/>
                  </a:lnTo>
                  <a:lnTo>
                    <a:pt x="312924" y="1088500"/>
                  </a:lnTo>
                  <a:lnTo>
                    <a:pt x="293870" y="1066660"/>
                  </a:lnTo>
                  <a:lnTo>
                    <a:pt x="268615" y="1042485"/>
                  </a:lnTo>
                  <a:lnTo>
                    <a:pt x="236348" y="1012540"/>
                  </a:lnTo>
                  <a:lnTo>
                    <a:pt x="199378" y="977764"/>
                  </a:lnTo>
                  <a:lnTo>
                    <a:pt x="160016" y="939094"/>
                  </a:lnTo>
                  <a:lnTo>
                    <a:pt x="120572" y="897468"/>
                  </a:lnTo>
                  <a:lnTo>
                    <a:pt x="83357" y="853823"/>
                  </a:lnTo>
                  <a:lnTo>
                    <a:pt x="50682" y="809098"/>
                  </a:lnTo>
                  <a:lnTo>
                    <a:pt x="23973" y="762577"/>
                  </a:lnTo>
                  <a:lnTo>
                    <a:pt x="6514" y="716821"/>
                  </a:lnTo>
                  <a:lnTo>
                    <a:pt x="0" y="672686"/>
                  </a:lnTo>
                  <a:lnTo>
                    <a:pt x="6128" y="631032"/>
                  </a:lnTo>
                  <a:lnTo>
                    <a:pt x="26596" y="592715"/>
                  </a:lnTo>
                  <a:lnTo>
                    <a:pt x="74962" y="552945"/>
                  </a:lnTo>
                  <a:lnTo>
                    <a:pt x="139644" y="529782"/>
                  </a:lnTo>
                  <a:lnTo>
                    <a:pt x="174473" y="525903"/>
                  </a:lnTo>
                  <a:lnTo>
                    <a:pt x="208502" y="527888"/>
                  </a:lnTo>
                  <a:lnTo>
                    <a:pt x="240053" y="536064"/>
                  </a:lnTo>
                  <a:lnTo>
                    <a:pt x="267453" y="550760"/>
                  </a:lnTo>
                  <a:lnTo>
                    <a:pt x="281475" y="562529"/>
                  </a:lnTo>
                  <a:lnTo>
                    <a:pt x="285620" y="567070"/>
                  </a:lnTo>
                  <a:lnTo>
                    <a:pt x="173332" y="567070"/>
                  </a:lnTo>
                  <a:lnTo>
                    <a:pt x="147025" y="570184"/>
                  </a:lnTo>
                  <a:lnTo>
                    <a:pt x="96474" y="587859"/>
                  </a:lnTo>
                  <a:lnTo>
                    <a:pt x="58452" y="618355"/>
                  </a:lnTo>
                  <a:lnTo>
                    <a:pt x="41268" y="656171"/>
                  </a:lnTo>
                  <a:lnTo>
                    <a:pt x="42427" y="696051"/>
                  </a:lnTo>
                  <a:lnTo>
                    <a:pt x="42475" y="697702"/>
                  </a:lnTo>
                  <a:lnTo>
                    <a:pt x="58179" y="741709"/>
                  </a:lnTo>
                  <a:lnTo>
                    <a:pt x="84480" y="786955"/>
                  </a:lnTo>
                  <a:lnTo>
                    <a:pt x="116591" y="830663"/>
                  </a:lnTo>
                  <a:lnTo>
                    <a:pt x="153140" y="873277"/>
                  </a:lnTo>
                  <a:lnTo>
                    <a:pt x="191856" y="913892"/>
                  </a:lnTo>
                  <a:lnTo>
                    <a:pt x="230471" y="951607"/>
                  </a:lnTo>
                  <a:lnTo>
                    <a:pt x="266714" y="985515"/>
                  </a:lnTo>
                  <a:lnTo>
                    <a:pt x="298315" y="1014715"/>
                  </a:lnTo>
                  <a:lnTo>
                    <a:pt x="323006" y="1038301"/>
                  </a:lnTo>
                  <a:lnTo>
                    <a:pt x="338836" y="1056383"/>
                  </a:lnTo>
                  <a:lnTo>
                    <a:pt x="361660" y="1084190"/>
                  </a:lnTo>
                  <a:lnTo>
                    <a:pt x="387688" y="1115274"/>
                  </a:lnTo>
                  <a:lnTo>
                    <a:pt x="413133" y="1143190"/>
                  </a:lnTo>
                  <a:lnTo>
                    <a:pt x="416241" y="1146298"/>
                  </a:lnTo>
                  <a:lnTo>
                    <a:pt x="420514" y="1149795"/>
                  </a:lnTo>
                  <a:lnTo>
                    <a:pt x="424011" y="1152902"/>
                  </a:lnTo>
                  <a:lnTo>
                    <a:pt x="469865" y="1152902"/>
                  </a:lnTo>
                  <a:lnTo>
                    <a:pt x="467132" y="1159506"/>
                  </a:lnTo>
                  <a:lnTo>
                    <a:pt x="443823" y="1195247"/>
                  </a:lnTo>
                  <a:lnTo>
                    <a:pt x="437996" y="1197966"/>
                  </a:lnTo>
                  <a:lnTo>
                    <a:pt x="429449" y="1199520"/>
                  </a:lnTo>
                  <a:close/>
                </a:path>
                <a:path w="1394459" h="1217929" extrusionOk="0">
                  <a:moveTo>
                    <a:pt x="330387" y="716252"/>
                  </a:moveTo>
                  <a:lnTo>
                    <a:pt x="322355" y="714680"/>
                  </a:lnTo>
                  <a:lnTo>
                    <a:pt x="322594" y="714680"/>
                  </a:lnTo>
                  <a:lnTo>
                    <a:pt x="316353" y="710619"/>
                  </a:lnTo>
                  <a:lnTo>
                    <a:pt x="311977" y="704452"/>
                  </a:lnTo>
                  <a:lnTo>
                    <a:pt x="310186" y="696828"/>
                  </a:lnTo>
                  <a:lnTo>
                    <a:pt x="304116" y="691589"/>
                  </a:lnTo>
                  <a:lnTo>
                    <a:pt x="299212" y="684931"/>
                  </a:lnTo>
                  <a:lnTo>
                    <a:pt x="295327" y="677325"/>
                  </a:lnTo>
                  <a:lnTo>
                    <a:pt x="292316" y="669246"/>
                  </a:lnTo>
                  <a:lnTo>
                    <a:pt x="284504" y="645136"/>
                  </a:lnTo>
                  <a:lnTo>
                    <a:pt x="274980" y="622337"/>
                  </a:lnTo>
                  <a:lnTo>
                    <a:pt x="243368" y="584169"/>
                  </a:lnTo>
                  <a:lnTo>
                    <a:pt x="198984" y="567998"/>
                  </a:lnTo>
                  <a:lnTo>
                    <a:pt x="173332" y="567070"/>
                  </a:lnTo>
                  <a:lnTo>
                    <a:pt x="285620" y="567070"/>
                  </a:lnTo>
                  <a:lnTo>
                    <a:pt x="293384" y="575574"/>
                  </a:lnTo>
                  <a:lnTo>
                    <a:pt x="303400" y="589711"/>
                  </a:lnTo>
                  <a:lnTo>
                    <a:pt x="311740" y="604758"/>
                  </a:lnTo>
                  <a:lnTo>
                    <a:pt x="352461" y="604758"/>
                  </a:lnTo>
                  <a:lnTo>
                    <a:pt x="351128" y="651224"/>
                  </a:lnTo>
                  <a:lnTo>
                    <a:pt x="351014" y="684931"/>
                  </a:lnTo>
                  <a:lnTo>
                    <a:pt x="350976" y="696051"/>
                  </a:lnTo>
                  <a:lnTo>
                    <a:pt x="349344" y="703960"/>
                  </a:lnTo>
                  <a:lnTo>
                    <a:pt x="344906" y="710376"/>
                  </a:lnTo>
                  <a:lnTo>
                    <a:pt x="338357" y="714680"/>
                  </a:lnTo>
                  <a:lnTo>
                    <a:pt x="330387" y="716252"/>
                  </a:lnTo>
                  <a:close/>
                </a:path>
                <a:path w="1394459" h="1217929" extrusionOk="0">
                  <a:moveTo>
                    <a:pt x="1013895" y="834349"/>
                  </a:moveTo>
                  <a:lnTo>
                    <a:pt x="967881" y="834349"/>
                  </a:lnTo>
                  <a:lnTo>
                    <a:pt x="969435" y="831630"/>
                  </a:lnTo>
                  <a:lnTo>
                    <a:pt x="970989" y="828522"/>
                  </a:lnTo>
                  <a:lnTo>
                    <a:pt x="1009788" y="773164"/>
                  </a:lnTo>
                  <a:lnTo>
                    <a:pt x="1057231" y="729849"/>
                  </a:lnTo>
                  <a:lnTo>
                    <a:pt x="1123273" y="705374"/>
                  </a:lnTo>
                  <a:lnTo>
                    <a:pt x="1154363" y="711821"/>
                  </a:lnTo>
                  <a:lnTo>
                    <a:pt x="1182322" y="733345"/>
                  </a:lnTo>
                  <a:lnTo>
                    <a:pt x="1190341" y="746067"/>
                  </a:lnTo>
                  <a:lnTo>
                    <a:pt x="1117689" y="746067"/>
                  </a:lnTo>
                  <a:lnTo>
                    <a:pt x="1098854" y="751615"/>
                  </a:lnTo>
                  <a:lnTo>
                    <a:pt x="1079763" y="762481"/>
                  </a:lnTo>
                  <a:lnTo>
                    <a:pt x="1058749" y="779222"/>
                  </a:lnTo>
                  <a:lnTo>
                    <a:pt x="1039264" y="799386"/>
                  </a:lnTo>
                  <a:lnTo>
                    <a:pt x="1021965" y="821590"/>
                  </a:lnTo>
                  <a:lnTo>
                    <a:pt x="1013895" y="834349"/>
                  </a:lnTo>
                  <a:close/>
                </a:path>
                <a:path w="1394459" h="1217929" extrusionOk="0">
                  <a:moveTo>
                    <a:pt x="993521" y="1217390"/>
                  </a:moveTo>
                  <a:lnTo>
                    <a:pt x="986140" y="1216224"/>
                  </a:lnTo>
                  <a:lnTo>
                    <a:pt x="976428" y="1212728"/>
                  </a:lnTo>
                  <a:lnTo>
                    <a:pt x="972543" y="1209620"/>
                  </a:lnTo>
                  <a:lnTo>
                    <a:pt x="969435" y="1205347"/>
                  </a:lnTo>
                  <a:lnTo>
                    <a:pt x="967881" y="1203405"/>
                  </a:lnTo>
                  <a:lnTo>
                    <a:pt x="965928" y="1198707"/>
                  </a:lnTo>
                  <a:lnTo>
                    <a:pt x="965162" y="1196024"/>
                  </a:lnTo>
                  <a:lnTo>
                    <a:pt x="946460" y="1168800"/>
                  </a:lnTo>
                  <a:lnTo>
                    <a:pt x="910805" y="1113041"/>
                  </a:lnTo>
                  <a:lnTo>
                    <a:pt x="864121" y="1057610"/>
                  </a:lnTo>
                  <a:lnTo>
                    <a:pt x="831331" y="1022810"/>
                  </a:lnTo>
                  <a:lnTo>
                    <a:pt x="797375" y="983714"/>
                  </a:lnTo>
                  <a:lnTo>
                    <a:pt x="767426" y="941958"/>
                  </a:lnTo>
                  <a:lnTo>
                    <a:pt x="750254" y="909368"/>
                  </a:lnTo>
                  <a:lnTo>
                    <a:pt x="739893" y="876742"/>
                  </a:lnTo>
                  <a:lnTo>
                    <a:pt x="737762" y="844772"/>
                  </a:lnTo>
                  <a:lnTo>
                    <a:pt x="745283" y="814149"/>
                  </a:lnTo>
                  <a:lnTo>
                    <a:pt x="770485" y="776538"/>
                  </a:lnTo>
                  <a:lnTo>
                    <a:pt x="804720" y="753603"/>
                  </a:lnTo>
                  <a:lnTo>
                    <a:pt x="844199" y="744999"/>
                  </a:lnTo>
                  <a:lnTo>
                    <a:pt x="885135" y="750380"/>
                  </a:lnTo>
                  <a:lnTo>
                    <a:pt x="923740" y="769402"/>
                  </a:lnTo>
                  <a:lnTo>
                    <a:pt x="939287" y="784867"/>
                  </a:lnTo>
                  <a:lnTo>
                    <a:pt x="848521" y="784867"/>
                  </a:lnTo>
                  <a:lnTo>
                    <a:pt x="810122" y="795847"/>
                  </a:lnTo>
                  <a:lnTo>
                    <a:pt x="782577" y="829299"/>
                  </a:lnTo>
                  <a:lnTo>
                    <a:pt x="777854" y="851036"/>
                  </a:lnTo>
                  <a:lnTo>
                    <a:pt x="780634" y="873537"/>
                  </a:lnTo>
                  <a:lnTo>
                    <a:pt x="802001" y="919815"/>
                  </a:lnTo>
                  <a:lnTo>
                    <a:pt x="831015" y="960180"/>
                  </a:lnTo>
                  <a:lnTo>
                    <a:pt x="863963" y="997996"/>
                  </a:lnTo>
                  <a:lnTo>
                    <a:pt x="895746" y="1031588"/>
                  </a:lnTo>
                  <a:lnTo>
                    <a:pt x="921264" y="1059279"/>
                  </a:lnTo>
                  <a:lnTo>
                    <a:pt x="940791" y="1084852"/>
                  </a:lnTo>
                  <a:lnTo>
                    <a:pt x="958315" y="1111481"/>
                  </a:lnTo>
                  <a:lnTo>
                    <a:pt x="975184" y="1138328"/>
                  </a:lnTo>
                  <a:lnTo>
                    <a:pt x="992744" y="1164557"/>
                  </a:lnTo>
                  <a:lnTo>
                    <a:pt x="1043273" y="1164557"/>
                  </a:lnTo>
                  <a:lnTo>
                    <a:pt x="1033534" y="1178445"/>
                  </a:lnTo>
                  <a:lnTo>
                    <a:pt x="1016769" y="1198707"/>
                  </a:lnTo>
                  <a:lnTo>
                    <a:pt x="1002844" y="1211174"/>
                  </a:lnTo>
                  <a:lnTo>
                    <a:pt x="993521" y="1217390"/>
                  </a:lnTo>
                  <a:close/>
                </a:path>
                <a:path w="1394459" h="1217929" extrusionOk="0">
                  <a:moveTo>
                    <a:pt x="1043273" y="1164557"/>
                  </a:moveTo>
                  <a:lnTo>
                    <a:pt x="992744" y="1164557"/>
                  </a:lnTo>
                  <a:lnTo>
                    <a:pt x="996240" y="1160283"/>
                  </a:lnTo>
                  <a:lnTo>
                    <a:pt x="1000514" y="1154845"/>
                  </a:lnTo>
                  <a:lnTo>
                    <a:pt x="1032515" y="1106188"/>
                  </a:lnTo>
                  <a:lnTo>
                    <a:pt x="1062282" y="1053840"/>
                  </a:lnTo>
                  <a:lnTo>
                    <a:pt x="1091825" y="996870"/>
                  </a:lnTo>
                  <a:lnTo>
                    <a:pt x="1119242" y="939602"/>
                  </a:lnTo>
                  <a:lnTo>
                    <a:pt x="1142221" y="886772"/>
                  </a:lnTo>
                  <a:lnTo>
                    <a:pt x="1158451" y="843117"/>
                  </a:lnTo>
                  <a:lnTo>
                    <a:pt x="1165430" y="814149"/>
                  </a:lnTo>
                  <a:lnTo>
                    <a:pt x="1165304" y="799119"/>
                  </a:lnTo>
                  <a:lnTo>
                    <a:pt x="1151244" y="759373"/>
                  </a:lnTo>
                  <a:lnTo>
                    <a:pt x="1117689" y="746067"/>
                  </a:lnTo>
                  <a:lnTo>
                    <a:pt x="1190341" y="746067"/>
                  </a:lnTo>
                  <a:lnTo>
                    <a:pt x="1205782" y="795847"/>
                  </a:lnTo>
                  <a:lnTo>
                    <a:pt x="1206407" y="816868"/>
                  </a:lnTo>
                  <a:lnTo>
                    <a:pt x="1201123" y="841730"/>
                  </a:lnTo>
                  <a:lnTo>
                    <a:pt x="1201042" y="842112"/>
                  </a:lnTo>
                  <a:lnTo>
                    <a:pt x="1188841" y="878257"/>
                  </a:lnTo>
                  <a:lnTo>
                    <a:pt x="1171149" y="922359"/>
                  </a:lnTo>
                  <a:lnTo>
                    <a:pt x="1149311" y="971476"/>
                  </a:lnTo>
                  <a:lnTo>
                    <a:pt x="1124674" y="1022666"/>
                  </a:lnTo>
                  <a:lnTo>
                    <a:pt x="1098582" y="1072986"/>
                  </a:lnTo>
                  <a:lnTo>
                    <a:pt x="1072382" y="1119493"/>
                  </a:lnTo>
                  <a:lnTo>
                    <a:pt x="1052339" y="1151628"/>
                  </a:lnTo>
                  <a:lnTo>
                    <a:pt x="1043273" y="1164557"/>
                  </a:lnTo>
                  <a:close/>
                </a:path>
                <a:path w="1394459" h="1217929" extrusionOk="0">
                  <a:moveTo>
                    <a:pt x="970212" y="912822"/>
                  </a:moveTo>
                  <a:lnTo>
                    <a:pt x="962303" y="911250"/>
                  </a:lnTo>
                  <a:lnTo>
                    <a:pt x="955887" y="906946"/>
                  </a:lnTo>
                  <a:lnTo>
                    <a:pt x="951584" y="900530"/>
                  </a:lnTo>
                  <a:lnTo>
                    <a:pt x="950011" y="892621"/>
                  </a:lnTo>
                  <a:lnTo>
                    <a:pt x="950011" y="891067"/>
                  </a:lnTo>
                  <a:lnTo>
                    <a:pt x="944184" y="887571"/>
                  </a:lnTo>
                  <a:lnTo>
                    <a:pt x="929580" y="850423"/>
                  </a:lnTo>
                  <a:lnTo>
                    <a:pt x="926017" y="829299"/>
                  </a:lnTo>
                  <a:lnTo>
                    <a:pt x="925926" y="828522"/>
                  </a:lnTo>
                  <a:lnTo>
                    <a:pt x="923206" y="824637"/>
                  </a:lnTo>
                  <a:lnTo>
                    <a:pt x="889105" y="794937"/>
                  </a:lnTo>
                  <a:lnTo>
                    <a:pt x="848521" y="784867"/>
                  </a:lnTo>
                  <a:lnTo>
                    <a:pt x="939287" y="784867"/>
                  </a:lnTo>
                  <a:lnTo>
                    <a:pt x="963074" y="815994"/>
                  </a:lnTo>
                  <a:lnTo>
                    <a:pt x="967881" y="834349"/>
                  </a:lnTo>
                  <a:lnTo>
                    <a:pt x="1013895" y="834349"/>
                  </a:lnTo>
                  <a:lnTo>
                    <a:pt x="995172" y="870575"/>
                  </a:lnTo>
                  <a:lnTo>
                    <a:pt x="990413" y="892621"/>
                  </a:lnTo>
                  <a:lnTo>
                    <a:pt x="988841" y="900530"/>
                  </a:lnTo>
                  <a:lnTo>
                    <a:pt x="984537" y="906946"/>
                  </a:lnTo>
                  <a:lnTo>
                    <a:pt x="978121" y="911250"/>
                  </a:lnTo>
                  <a:lnTo>
                    <a:pt x="970212" y="912822"/>
                  </a:lnTo>
                  <a:close/>
                </a:path>
                <a:path w="1394459" h="1217929" extrusionOk="0">
                  <a:moveTo>
                    <a:pt x="794231" y="663807"/>
                  </a:moveTo>
                  <a:lnTo>
                    <a:pt x="786850" y="663807"/>
                  </a:lnTo>
                  <a:lnTo>
                    <a:pt x="781023" y="661088"/>
                  </a:lnTo>
                  <a:lnTo>
                    <a:pt x="772476" y="652541"/>
                  </a:lnTo>
                  <a:lnTo>
                    <a:pt x="769368" y="645937"/>
                  </a:lnTo>
                  <a:lnTo>
                    <a:pt x="768980" y="637391"/>
                  </a:lnTo>
                  <a:lnTo>
                    <a:pt x="768591" y="631563"/>
                  </a:lnTo>
                  <a:lnTo>
                    <a:pt x="769757" y="624571"/>
                  </a:lnTo>
                  <a:lnTo>
                    <a:pt x="771699" y="617190"/>
                  </a:lnTo>
                  <a:lnTo>
                    <a:pt x="773162" y="610974"/>
                  </a:lnTo>
                  <a:lnTo>
                    <a:pt x="773253" y="610585"/>
                  </a:lnTo>
                  <a:lnTo>
                    <a:pt x="775973" y="604370"/>
                  </a:lnTo>
                  <a:lnTo>
                    <a:pt x="775973" y="601262"/>
                  </a:lnTo>
                  <a:lnTo>
                    <a:pt x="777897" y="576952"/>
                  </a:lnTo>
                  <a:lnTo>
                    <a:pt x="779712" y="552459"/>
                  </a:lnTo>
                  <a:lnTo>
                    <a:pt x="781599" y="527894"/>
                  </a:lnTo>
                  <a:lnTo>
                    <a:pt x="783742" y="503365"/>
                  </a:lnTo>
                  <a:lnTo>
                    <a:pt x="786778" y="460789"/>
                  </a:lnTo>
                  <a:lnTo>
                    <a:pt x="788735" y="415267"/>
                  </a:lnTo>
                  <a:lnTo>
                    <a:pt x="790541" y="367737"/>
                  </a:lnTo>
                  <a:lnTo>
                    <a:pt x="793123" y="319140"/>
                  </a:lnTo>
                  <a:lnTo>
                    <a:pt x="797411" y="270413"/>
                  </a:lnTo>
                  <a:lnTo>
                    <a:pt x="804215" y="223302"/>
                  </a:lnTo>
                  <a:lnTo>
                    <a:pt x="804332" y="222495"/>
                  </a:lnTo>
                  <a:lnTo>
                    <a:pt x="815482" y="173777"/>
                  </a:lnTo>
                  <a:lnTo>
                    <a:pt x="831476" y="127900"/>
                  </a:lnTo>
                  <a:lnTo>
                    <a:pt x="853225" y="85811"/>
                  </a:lnTo>
                  <a:lnTo>
                    <a:pt x="881639" y="48456"/>
                  </a:lnTo>
                  <a:lnTo>
                    <a:pt x="915570" y="20977"/>
                  </a:lnTo>
                  <a:lnTo>
                    <a:pt x="953653" y="4971"/>
                  </a:lnTo>
                  <a:lnTo>
                    <a:pt x="993412" y="0"/>
                  </a:lnTo>
                  <a:lnTo>
                    <a:pt x="1032369" y="5626"/>
                  </a:lnTo>
                  <a:lnTo>
                    <a:pt x="1068048" y="21414"/>
                  </a:lnTo>
                  <a:lnTo>
                    <a:pt x="1091751" y="41622"/>
                  </a:lnTo>
                  <a:lnTo>
                    <a:pt x="982054" y="41622"/>
                  </a:lnTo>
                  <a:lnTo>
                    <a:pt x="944644" y="51907"/>
                  </a:lnTo>
                  <a:lnTo>
                    <a:pt x="911552" y="76427"/>
                  </a:lnTo>
                  <a:lnTo>
                    <a:pt x="881226" y="118668"/>
                  </a:lnTo>
                  <a:lnTo>
                    <a:pt x="860078" y="167282"/>
                  </a:lnTo>
                  <a:lnTo>
                    <a:pt x="846215" y="220486"/>
                  </a:lnTo>
                  <a:lnTo>
                    <a:pt x="837741" y="276493"/>
                  </a:lnTo>
                  <a:lnTo>
                    <a:pt x="833533" y="324774"/>
                  </a:lnTo>
                  <a:lnTo>
                    <a:pt x="831022" y="372961"/>
                  </a:lnTo>
                  <a:lnTo>
                    <a:pt x="829294" y="420122"/>
                  </a:lnTo>
                  <a:lnTo>
                    <a:pt x="827493" y="463923"/>
                  </a:lnTo>
                  <a:lnTo>
                    <a:pt x="827435" y="465325"/>
                  </a:lnTo>
                  <a:lnTo>
                    <a:pt x="824602" y="506625"/>
                  </a:lnTo>
                  <a:lnTo>
                    <a:pt x="824533" y="507638"/>
                  </a:lnTo>
                  <a:lnTo>
                    <a:pt x="822448" y="531287"/>
                  </a:lnTo>
                  <a:lnTo>
                    <a:pt x="820502" y="556393"/>
                  </a:lnTo>
                  <a:lnTo>
                    <a:pt x="818687" y="580843"/>
                  </a:lnTo>
                  <a:lnTo>
                    <a:pt x="816824" y="604370"/>
                  </a:lnTo>
                  <a:lnTo>
                    <a:pt x="816763" y="605147"/>
                  </a:lnTo>
                  <a:lnTo>
                    <a:pt x="816374" y="606312"/>
                  </a:lnTo>
                  <a:lnTo>
                    <a:pt x="815662" y="610585"/>
                  </a:lnTo>
                  <a:lnTo>
                    <a:pt x="815598" y="610974"/>
                  </a:lnTo>
                  <a:lnTo>
                    <a:pt x="911860" y="610974"/>
                  </a:lnTo>
                  <a:lnTo>
                    <a:pt x="910241" y="611605"/>
                  </a:lnTo>
                  <a:lnTo>
                    <a:pt x="864652" y="631563"/>
                  </a:lnTo>
                  <a:lnTo>
                    <a:pt x="821036" y="654872"/>
                  </a:lnTo>
                  <a:lnTo>
                    <a:pt x="816411" y="657088"/>
                  </a:lnTo>
                  <a:lnTo>
                    <a:pt x="809382" y="660068"/>
                  </a:lnTo>
                  <a:lnTo>
                    <a:pt x="801479" y="662684"/>
                  </a:lnTo>
                  <a:lnTo>
                    <a:pt x="794231" y="663807"/>
                  </a:lnTo>
                  <a:close/>
                </a:path>
                <a:path w="1394459" h="1217929" extrusionOk="0">
                  <a:moveTo>
                    <a:pt x="1056873" y="330261"/>
                  </a:moveTo>
                  <a:lnTo>
                    <a:pt x="1049073" y="328161"/>
                  </a:lnTo>
                  <a:lnTo>
                    <a:pt x="1047519" y="327384"/>
                  </a:lnTo>
                  <a:lnTo>
                    <a:pt x="1044412" y="325053"/>
                  </a:lnTo>
                  <a:lnTo>
                    <a:pt x="1038973" y="321557"/>
                  </a:lnTo>
                  <a:lnTo>
                    <a:pt x="1035477" y="315341"/>
                  </a:lnTo>
                  <a:lnTo>
                    <a:pt x="1035477" y="308349"/>
                  </a:lnTo>
                  <a:lnTo>
                    <a:pt x="1049850" y="269889"/>
                  </a:lnTo>
                  <a:lnTo>
                    <a:pt x="1064467" y="251097"/>
                  </a:lnTo>
                  <a:lnTo>
                    <a:pt x="1071538" y="242192"/>
                  </a:lnTo>
                  <a:lnTo>
                    <a:pt x="1090666" y="183586"/>
                  </a:lnTo>
                  <a:lnTo>
                    <a:pt x="1091739" y="155312"/>
                  </a:lnTo>
                  <a:lnTo>
                    <a:pt x="1090252" y="129648"/>
                  </a:lnTo>
                  <a:lnTo>
                    <a:pt x="1077878" y="89583"/>
                  </a:lnTo>
                  <a:lnTo>
                    <a:pt x="1052901" y="61118"/>
                  </a:lnTo>
                  <a:lnTo>
                    <a:pt x="1019549" y="44911"/>
                  </a:lnTo>
                  <a:lnTo>
                    <a:pt x="982054" y="41622"/>
                  </a:lnTo>
                  <a:lnTo>
                    <a:pt x="1091751" y="41622"/>
                  </a:lnTo>
                  <a:lnTo>
                    <a:pt x="1097973" y="46927"/>
                  </a:lnTo>
                  <a:lnTo>
                    <a:pt x="1119667" y="81726"/>
                  </a:lnTo>
                  <a:lnTo>
                    <a:pt x="1130654" y="125375"/>
                  </a:lnTo>
                  <a:lnTo>
                    <a:pt x="1132171" y="150043"/>
                  </a:lnTo>
                  <a:lnTo>
                    <a:pt x="1131878" y="167282"/>
                  </a:lnTo>
                  <a:lnTo>
                    <a:pt x="1131768" y="173777"/>
                  </a:lnTo>
                  <a:lnTo>
                    <a:pt x="1131680" y="176849"/>
                  </a:lnTo>
                  <a:lnTo>
                    <a:pt x="1128807" y="203071"/>
                  </a:lnTo>
                  <a:lnTo>
                    <a:pt x="1122884" y="228711"/>
                  </a:lnTo>
                  <a:lnTo>
                    <a:pt x="1230201" y="228711"/>
                  </a:lnTo>
                  <a:lnTo>
                    <a:pt x="1167214" y="251764"/>
                  </a:lnTo>
                  <a:lnTo>
                    <a:pt x="1132208" y="270278"/>
                  </a:lnTo>
                  <a:lnTo>
                    <a:pt x="1097245" y="294752"/>
                  </a:lnTo>
                  <a:lnTo>
                    <a:pt x="1076327" y="319140"/>
                  </a:lnTo>
                  <a:lnTo>
                    <a:pt x="1071308" y="325430"/>
                  </a:lnTo>
                  <a:lnTo>
                    <a:pt x="1064564" y="329229"/>
                  </a:lnTo>
                  <a:lnTo>
                    <a:pt x="1056873" y="330261"/>
                  </a:lnTo>
                  <a:close/>
                </a:path>
                <a:path w="1394459" h="1217929" extrusionOk="0">
                  <a:moveTo>
                    <a:pt x="1230201" y="228711"/>
                  </a:moveTo>
                  <a:lnTo>
                    <a:pt x="1122884" y="228711"/>
                  </a:lnTo>
                  <a:lnTo>
                    <a:pt x="1160118" y="210318"/>
                  </a:lnTo>
                  <a:lnTo>
                    <a:pt x="1199900" y="194913"/>
                  </a:lnTo>
                  <a:lnTo>
                    <a:pt x="1240120" y="183586"/>
                  </a:lnTo>
                  <a:lnTo>
                    <a:pt x="1278665" y="177431"/>
                  </a:lnTo>
                  <a:lnTo>
                    <a:pt x="1308244" y="176849"/>
                  </a:lnTo>
                  <a:lnTo>
                    <a:pt x="1334654" y="180928"/>
                  </a:lnTo>
                  <a:lnTo>
                    <a:pt x="1357058" y="189668"/>
                  </a:lnTo>
                  <a:lnTo>
                    <a:pt x="1374619" y="203071"/>
                  </a:lnTo>
                  <a:lnTo>
                    <a:pt x="1384155" y="215951"/>
                  </a:lnTo>
                  <a:lnTo>
                    <a:pt x="1384777" y="217390"/>
                  </a:lnTo>
                  <a:lnTo>
                    <a:pt x="1300947" y="217390"/>
                  </a:lnTo>
                  <a:lnTo>
                    <a:pt x="1281772" y="218222"/>
                  </a:lnTo>
                  <a:lnTo>
                    <a:pt x="1244363" y="224498"/>
                  </a:lnTo>
                  <a:lnTo>
                    <a:pt x="1230201" y="228711"/>
                  </a:lnTo>
                  <a:close/>
                </a:path>
                <a:path w="1394459" h="1217929" extrusionOk="0">
                  <a:moveTo>
                    <a:pt x="911860" y="610974"/>
                  </a:moveTo>
                  <a:lnTo>
                    <a:pt x="815598" y="610974"/>
                  </a:lnTo>
                  <a:lnTo>
                    <a:pt x="857244" y="590105"/>
                  </a:lnTo>
                  <a:lnTo>
                    <a:pt x="900529" y="571640"/>
                  </a:lnTo>
                  <a:lnTo>
                    <a:pt x="988082" y="537551"/>
                  </a:lnTo>
                  <a:lnTo>
                    <a:pt x="1037431" y="516707"/>
                  </a:lnTo>
                  <a:lnTo>
                    <a:pt x="1086270" y="494042"/>
                  </a:lnTo>
                  <a:lnTo>
                    <a:pt x="1134381" y="469920"/>
                  </a:lnTo>
                  <a:lnTo>
                    <a:pt x="1181545" y="444705"/>
                  </a:lnTo>
                  <a:lnTo>
                    <a:pt x="1236612" y="412121"/>
                  </a:lnTo>
                  <a:lnTo>
                    <a:pt x="1287600" y="374002"/>
                  </a:lnTo>
                  <a:lnTo>
                    <a:pt x="1331401" y="326704"/>
                  </a:lnTo>
                  <a:lnTo>
                    <a:pt x="1353641" y="267170"/>
                  </a:lnTo>
                  <a:lnTo>
                    <a:pt x="1353993" y="255959"/>
                  </a:lnTo>
                  <a:lnTo>
                    <a:pt x="1352670" y="246241"/>
                  </a:lnTo>
                  <a:lnTo>
                    <a:pt x="1318338" y="218853"/>
                  </a:lnTo>
                  <a:lnTo>
                    <a:pt x="1300947" y="217390"/>
                  </a:lnTo>
                  <a:lnTo>
                    <a:pt x="1384777" y="217390"/>
                  </a:lnTo>
                  <a:lnTo>
                    <a:pt x="1390845" y="231430"/>
                  </a:lnTo>
                  <a:lnTo>
                    <a:pt x="1391300" y="233761"/>
                  </a:lnTo>
                  <a:lnTo>
                    <a:pt x="1394340" y="250162"/>
                  </a:lnTo>
                  <a:lnTo>
                    <a:pt x="1394262" y="255959"/>
                  </a:lnTo>
                  <a:lnTo>
                    <a:pt x="1394203" y="260365"/>
                  </a:lnTo>
                  <a:lnTo>
                    <a:pt x="1394111" y="267170"/>
                  </a:lnTo>
                  <a:lnTo>
                    <a:pt x="1394043" y="272220"/>
                  </a:lnTo>
                  <a:lnTo>
                    <a:pt x="1384707" y="311942"/>
                  </a:lnTo>
                  <a:lnTo>
                    <a:pt x="1367141" y="346711"/>
                  </a:lnTo>
                  <a:lnTo>
                    <a:pt x="1343018" y="377547"/>
                  </a:lnTo>
                  <a:lnTo>
                    <a:pt x="1314016" y="405469"/>
                  </a:lnTo>
                  <a:lnTo>
                    <a:pt x="1259532" y="446065"/>
                  </a:lnTo>
                  <a:lnTo>
                    <a:pt x="1200969" y="480834"/>
                  </a:lnTo>
                  <a:lnTo>
                    <a:pt x="1152645" y="506625"/>
                  </a:lnTo>
                  <a:lnTo>
                    <a:pt x="1103412" y="531287"/>
                  </a:lnTo>
                  <a:lnTo>
                    <a:pt x="1053523" y="554420"/>
                  </a:lnTo>
                  <a:lnTo>
                    <a:pt x="1003233" y="575622"/>
                  </a:lnTo>
                  <a:lnTo>
                    <a:pt x="911860" y="610974"/>
                  </a:lnTo>
                  <a:close/>
                </a:path>
              </a:pathLst>
            </a:custGeom>
            <a:solidFill>
              <a:srgbClr val="FFFFFF">
                <a:alpha val="38823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2" name="Google Shape;992;p83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10235912" y="6063780"/>
              <a:ext cx="1485900" cy="11300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3" name="Google Shape;993;p83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13477940" y="4806966"/>
              <a:ext cx="2133599" cy="761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4" name="Google Shape;994;p83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8054534" y="3952479"/>
              <a:ext cx="1531088" cy="15310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5" name="Google Shape;995;p83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7467596" y="6133020"/>
              <a:ext cx="1676399" cy="13430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6" name="Google Shape;996;p83"/>
            <p:cNvSpPr/>
            <p:nvPr/>
          </p:nvSpPr>
          <p:spPr>
            <a:xfrm>
              <a:off x="13524693" y="6444010"/>
              <a:ext cx="1783080" cy="1139190"/>
            </a:xfrm>
            <a:custGeom>
              <a:avLst/>
              <a:gdLst/>
              <a:ahLst/>
              <a:cxnLst/>
              <a:rect l="l" t="t" r="r" b="b"/>
              <a:pathLst>
                <a:path w="1783080" h="1139190" extrusionOk="0">
                  <a:moveTo>
                    <a:pt x="32698" y="1082039"/>
                  </a:moveTo>
                  <a:lnTo>
                    <a:pt x="25427" y="1082039"/>
                  </a:lnTo>
                  <a:lnTo>
                    <a:pt x="18848" y="1080769"/>
                  </a:lnTo>
                  <a:lnTo>
                    <a:pt x="248" y="1042669"/>
                  </a:lnTo>
                  <a:lnTo>
                    <a:pt x="124" y="1036319"/>
                  </a:lnTo>
                  <a:lnTo>
                    <a:pt x="0" y="1029969"/>
                  </a:lnTo>
                  <a:lnTo>
                    <a:pt x="3094" y="996949"/>
                  </a:lnTo>
                  <a:lnTo>
                    <a:pt x="7314" y="966469"/>
                  </a:lnTo>
                  <a:lnTo>
                    <a:pt x="10192" y="946149"/>
                  </a:lnTo>
                  <a:lnTo>
                    <a:pt x="14960" y="899159"/>
                  </a:lnTo>
                  <a:lnTo>
                    <a:pt x="19252" y="850899"/>
                  </a:lnTo>
                  <a:lnTo>
                    <a:pt x="24669" y="803909"/>
                  </a:lnTo>
                  <a:lnTo>
                    <a:pt x="32813" y="755649"/>
                  </a:lnTo>
                  <a:lnTo>
                    <a:pt x="44320" y="707389"/>
                  </a:lnTo>
                  <a:lnTo>
                    <a:pt x="58224" y="660399"/>
                  </a:lnTo>
                  <a:lnTo>
                    <a:pt x="74462" y="614679"/>
                  </a:lnTo>
                  <a:lnTo>
                    <a:pt x="92971" y="570229"/>
                  </a:lnTo>
                  <a:lnTo>
                    <a:pt x="113688" y="527049"/>
                  </a:lnTo>
                  <a:lnTo>
                    <a:pt x="136552" y="485139"/>
                  </a:lnTo>
                  <a:lnTo>
                    <a:pt x="161499" y="444499"/>
                  </a:lnTo>
                  <a:lnTo>
                    <a:pt x="188467" y="405129"/>
                  </a:lnTo>
                  <a:lnTo>
                    <a:pt x="217393" y="367029"/>
                  </a:lnTo>
                  <a:lnTo>
                    <a:pt x="248215" y="330199"/>
                  </a:lnTo>
                  <a:lnTo>
                    <a:pt x="280871" y="294639"/>
                  </a:lnTo>
                  <a:lnTo>
                    <a:pt x="315297" y="260349"/>
                  </a:lnTo>
                  <a:lnTo>
                    <a:pt x="351430" y="227329"/>
                  </a:lnTo>
                  <a:lnTo>
                    <a:pt x="389210" y="195579"/>
                  </a:lnTo>
                  <a:lnTo>
                    <a:pt x="426259" y="167639"/>
                  </a:lnTo>
                  <a:lnTo>
                    <a:pt x="464770" y="140969"/>
                  </a:lnTo>
                  <a:lnTo>
                    <a:pt x="504617" y="118109"/>
                  </a:lnTo>
                  <a:lnTo>
                    <a:pt x="545673" y="96519"/>
                  </a:lnTo>
                  <a:lnTo>
                    <a:pt x="587810" y="76199"/>
                  </a:lnTo>
                  <a:lnTo>
                    <a:pt x="674817" y="43179"/>
                  </a:lnTo>
                  <a:lnTo>
                    <a:pt x="719434" y="30479"/>
                  </a:lnTo>
                  <a:lnTo>
                    <a:pt x="764623" y="20319"/>
                  </a:lnTo>
                  <a:lnTo>
                    <a:pt x="810258" y="11429"/>
                  </a:lnTo>
                  <a:lnTo>
                    <a:pt x="856210" y="5079"/>
                  </a:lnTo>
                  <a:lnTo>
                    <a:pt x="902354" y="1269"/>
                  </a:lnTo>
                  <a:lnTo>
                    <a:pt x="948561" y="0"/>
                  </a:lnTo>
                  <a:lnTo>
                    <a:pt x="994704" y="0"/>
                  </a:lnTo>
                  <a:lnTo>
                    <a:pt x="1040657" y="3809"/>
                  </a:lnTo>
                  <a:lnTo>
                    <a:pt x="1086292" y="8889"/>
                  </a:lnTo>
                  <a:lnTo>
                    <a:pt x="1131482" y="16509"/>
                  </a:lnTo>
                  <a:lnTo>
                    <a:pt x="1176099" y="27939"/>
                  </a:lnTo>
                  <a:lnTo>
                    <a:pt x="1220018" y="40639"/>
                  </a:lnTo>
                  <a:lnTo>
                    <a:pt x="1237972" y="46989"/>
                  </a:lnTo>
                  <a:lnTo>
                    <a:pt x="946656" y="46989"/>
                  </a:lnTo>
                  <a:lnTo>
                    <a:pt x="899444" y="49529"/>
                  </a:lnTo>
                  <a:lnTo>
                    <a:pt x="852317" y="53339"/>
                  </a:lnTo>
                  <a:lnTo>
                    <a:pt x="805426" y="60959"/>
                  </a:lnTo>
                  <a:lnTo>
                    <a:pt x="758926" y="69849"/>
                  </a:lnTo>
                  <a:lnTo>
                    <a:pt x="712967" y="82549"/>
                  </a:lnTo>
                  <a:lnTo>
                    <a:pt x="667702" y="96519"/>
                  </a:lnTo>
                  <a:lnTo>
                    <a:pt x="623284" y="114299"/>
                  </a:lnTo>
                  <a:lnTo>
                    <a:pt x="579864" y="133349"/>
                  </a:lnTo>
                  <a:lnTo>
                    <a:pt x="537595" y="154939"/>
                  </a:lnTo>
                  <a:lnTo>
                    <a:pt x="496630" y="179069"/>
                  </a:lnTo>
                  <a:lnTo>
                    <a:pt x="457119" y="204469"/>
                  </a:lnTo>
                  <a:lnTo>
                    <a:pt x="419217" y="232409"/>
                  </a:lnTo>
                  <a:lnTo>
                    <a:pt x="380475" y="265429"/>
                  </a:lnTo>
                  <a:lnTo>
                    <a:pt x="343561" y="299719"/>
                  </a:lnTo>
                  <a:lnTo>
                    <a:pt x="308550" y="334009"/>
                  </a:lnTo>
                  <a:lnTo>
                    <a:pt x="275516" y="370839"/>
                  </a:lnTo>
                  <a:lnTo>
                    <a:pt x="244533" y="408939"/>
                  </a:lnTo>
                  <a:lnTo>
                    <a:pt x="215675" y="449579"/>
                  </a:lnTo>
                  <a:lnTo>
                    <a:pt x="189018" y="490219"/>
                  </a:lnTo>
                  <a:lnTo>
                    <a:pt x="164635" y="532129"/>
                  </a:lnTo>
                  <a:lnTo>
                    <a:pt x="142601" y="576579"/>
                  </a:lnTo>
                  <a:lnTo>
                    <a:pt x="122990" y="621029"/>
                  </a:lnTo>
                  <a:lnTo>
                    <a:pt x="105876" y="668019"/>
                  </a:lnTo>
                  <a:lnTo>
                    <a:pt x="91335" y="716279"/>
                  </a:lnTo>
                  <a:lnTo>
                    <a:pt x="79440" y="765809"/>
                  </a:lnTo>
                  <a:lnTo>
                    <a:pt x="71628" y="812799"/>
                  </a:lnTo>
                  <a:lnTo>
                    <a:pt x="66456" y="858519"/>
                  </a:lnTo>
                  <a:lnTo>
                    <a:pt x="62236" y="905509"/>
                  </a:lnTo>
                  <a:lnTo>
                    <a:pt x="57281" y="952499"/>
                  </a:lnTo>
                  <a:lnTo>
                    <a:pt x="55441" y="967739"/>
                  </a:lnTo>
                  <a:lnTo>
                    <a:pt x="52606" y="994409"/>
                  </a:lnTo>
                  <a:lnTo>
                    <a:pt x="49685" y="1022349"/>
                  </a:lnTo>
                  <a:lnTo>
                    <a:pt x="47586" y="1041399"/>
                  </a:lnTo>
                  <a:lnTo>
                    <a:pt x="52202" y="1047749"/>
                  </a:lnTo>
                  <a:lnTo>
                    <a:pt x="54424" y="1056639"/>
                  </a:lnTo>
                  <a:lnTo>
                    <a:pt x="53010" y="1065529"/>
                  </a:lnTo>
                  <a:lnTo>
                    <a:pt x="48307" y="1073149"/>
                  </a:lnTo>
                  <a:lnTo>
                    <a:pt x="40661" y="1079499"/>
                  </a:lnTo>
                  <a:lnTo>
                    <a:pt x="32698" y="1082039"/>
                  </a:lnTo>
                  <a:close/>
                </a:path>
                <a:path w="1783080" h="1139190" extrusionOk="0">
                  <a:moveTo>
                    <a:pt x="1759066" y="1139189"/>
                  </a:moveTo>
                  <a:lnTo>
                    <a:pt x="1749703" y="1137919"/>
                  </a:lnTo>
                  <a:lnTo>
                    <a:pt x="1741480" y="1132839"/>
                  </a:lnTo>
                  <a:lnTo>
                    <a:pt x="1735853" y="1126489"/>
                  </a:lnTo>
                  <a:lnTo>
                    <a:pt x="1733343" y="1117599"/>
                  </a:lnTo>
                  <a:lnTo>
                    <a:pt x="1734468" y="1107439"/>
                  </a:lnTo>
                  <a:lnTo>
                    <a:pt x="1736777" y="1101089"/>
                  </a:lnTo>
                  <a:lnTo>
                    <a:pt x="1735853" y="1083309"/>
                  </a:lnTo>
                  <a:lnTo>
                    <a:pt x="1735774" y="1082039"/>
                  </a:lnTo>
                  <a:lnTo>
                    <a:pt x="1735695" y="1080769"/>
                  </a:lnTo>
                  <a:lnTo>
                    <a:pt x="1735615" y="1079499"/>
                  </a:lnTo>
                  <a:lnTo>
                    <a:pt x="1735536" y="1078229"/>
                  </a:lnTo>
                  <a:lnTo>
                    <a:pt x="1735457" y="1076959"/>
                  </a:lnTo>
                  <a:lnTo>
                    <a:pt x="1735377" y="1075689"/>
                  </a:lnTo>
                  <a:lnTo>
                    <a:pt x="1735298" y="1074419"/>
                  </a:lnTo>
                  <a:lnTo>
                    <a:pt x="1735201" y="1073149"/>
                  </a:lnTo>
                  <a:lnTo>
                    <a:pt x="1735104" y="1071879"/>
                  </a:lnTo>
                  <a:lnTo>
                    <a:pt x="1735007" y="1070609"/>
                  </a:lnTo>
                  <a:lnTo>
                    <a:pt x="1734909" y="1069339"/>
                  </a:lnTo>
                  <a:lnTo>
                    <a:pt x="1734812" y="1068069"/>
                  </a:lnTo>
                  <a:lnTo>
                    <a:pt x="1734715" y="1066799"/>
                  </a:lnTo>
                  <a:lnTo>
                    <a:pt x="1734618" y="1065529"/>
                  </a:lnTo>
                  <a:lnTo>
                    <a:pt x="1734521" y="1064259"/>
                  </a:lnTo>
                  <a:lnTo>
                    <a:pt x="1734424" y="1062989"/>
                  </a:lnTo>
                  <a:lnTo>
                    <a:pt x="1734327" y="1061719"/>
                  </a:lnTo>
                  <a:lnTo>
                    <a:pt x="1734229" y="1060449"/>
                  </a:lnTo>
                  <a:lnTo>
                    <a:pt x="1734132" y="1059179"/>
                  </a:lnTo>
                  <a:lnTo>
                    <a:pt x="1734035" y="1057909"/>
                  </a:lnTo>
                  <a:lnTo>
                    <a:pt x="1733938" y="1056639"/>
                  </a:lnTo>
                  <a:lnTo>
                    <a:pt x="1733841" y="1055369"/>
                  </a:lnTo>
                  <a:lnTo>
                    <a:pt x="1733792" y="1054099"/>
                  </a:lnTo>
                  <a:lnTo>
                    <a:pt x="1733693" y="1051559"/>
                  </a:lnTo>
                  <a:lnTo>
                    <a:pt x="1733594" y="1049019"/>
                  </a:lnTo>
                  <a:lnTo>
                    <a:pt x="1733486" y="1042669"/>
                  </a:lnTo>
                  <a:lnTo>
                    <a:pt x="1733369" y="1032509"/>
                  </a:lnTo>
                  <a:lnTo>
                    <a:pt x="1733252" y="1022349"/>
                  </a:lnTo>
                  <a:lnTo>
                    <a:pt x="1731358" y="952499"/>
                  </a:lnTo>
                  <a:lnTo>
                    <a:pt x="1731262" y="949959"/>
                  </a:lnTo>
                  <a:lnTo>
                    <a:pt x="1731167" y="947419"/>
                  </a:lnTo>
                  <a:lnTo>
                    <a:pt x="1731120" y="946149"/>
                  </a:lnTo>
                  <a:lnTo>
                    <a:pt x="1731024" y="943609"/>
                  </a:lnTo>
                  <a:lnTo>
                    <a:pt x="1727313" y="888999"/>
                  </a:lnTo>
                  <a:lnTo>
                    <a:pt x="1721850" y="836929"/>
                  </a:lnTo>
                  <a:lnTo>
                    <a:pt x="1714310" y="784859"/>
                  </a:lnTo>
                  <a:lnTo>
                    <a:pt x="1704461" y="732789"/>
                  </a:lnTo>
                  <a:lnTo>
                    <a:pt x="1693906" y="687069"/>
                  </a:lnTo>
                  <a:lnTo>
                    <a:pt x="1680917" y="640079"/>
                  </a:lnTo>
                  <a:lnTo>
                    <a:pt x="1665553" y="591819"/>
                  </a:lnTo>
                  <a:lnTo>
                    <a:pt x="1647875" y="542289"/>
                  </a:lnTo>
                  <a:lnTo>
                    <a:pt x="1627943" y="494029"/>
                  </a:lnTo>
                  <a:lnTo>
                    <a:pt x="1605818" y="445769"/>
                  </a:lnTo>
                  <a:lnTo>
                    <a:pt x="1581559" y="398779"/>
                  </a:lnTo>
                  <a:lnTo>
                    <a:pt x="1555228" y="354329"/>
                  </a:lnTo>
                  <a:lnTo>
                    <a:pt x="1526884" y="313689"/>
                  </a:lnTo>
                  <a:lnTo>
                    <a:pt x="1496588" y="275589"/>
                  </a:lnTo>
                  <a:lnTo>
                    <a:pt x="1464401" y="241299"/>
                  </a:lnTo>
                  <a:lnTo>
                    <a:pt x="1428047" y="209549"/>
                  </a:lnTo>
                  <a:lnTo>
                    <a:pt x="1389951" y="180339"/>
                  </a:lnTo>
                  <a:lnTo>
                    <a:pt x="1350264" y="153669"/>
                  </a:lnTo>
                  <a:lnTo>
                    <a:pt x="1309140" y="130809"/>
                  </a:lnTo>
                  <a:lnTo>
                    <a:pt x="1266730" y="110489"/>
                  </a:lnTo>
                  <a:lnTo>
                    <a:pt x="1223187" y="92709"/>
                  </a:lnTo>
                  <a:lnTo>
                    <a:pt x="1178663" y="77469"/>
                  </a:lnTo>
                  <a:lnTo>
                    <a:pt x="1133310" y="66039"/>
                  </a:lnTo>
                  <a:lnTo>
                    <a:pt x="1087280" y="57149"/>
                  </a:lnTo>
                  <a:lnTo>
                    <a:pt x="1040727" y="50799"/>
                  </a:lnTo>
                  <a:lnTo>
                    <a:pt x="993801" y="48259"/>
                  </a:lnTo>
                  <a:lnTo>
                    <a:pt x="946656" y="46989"/>
                  </a:lnTo>
                  <a:lnTo>
                    <a:pt x="1237972" y="46989"/>
                  </a:lnTo>
                  <a:lnTo>
                    <a:pt x="1305247" y="74929"/>
                  </a:lnTo>
                  <a:lnTo>
                    <a:pt x="1346304" y="95249"/>
                  </a:lnTo>
                  <a:lnTo>
                    <a:pt x="1386153" y="119379"/>
                  </a:lnTo>
                  <a:lnTo>
                    <a:pt x="1424666" y="146049"/>
                  </a:lnTo>
                  <a:lnTo>
                    <a:pt x="1461717" y="173989"/>
                  </a:lnTo>
                  <a:lnTo>
                    <a:pt x="1497178" y="205739"/>
                  </a:lnTo>
                  <a:lnTo>
                    <a:pt x="1528359" y="238759"/>
                  </a:lnTo>
                  <a:lnTo>
                    <a:pt x="1557920" y="275589"/>
                  </a:lnTo>
                  <a:lnTo>
                    <a:pt x="1585801" y="314959"/>
                  </a:lnTo>
                  <a:lnTo>
                    <a:pt x="1611942" y="356869"/>
                  </a:lnTo>
                  <a:lnTo>
                    <a:pt x="1636281" y="400049"/>
                  </a:lnTo>
                  <a:lnTo>
                    <a:pt x="1658757" y="445769"/>
                  </a:lnTo>
                  <a:lnTo>
                    <a:pt x="1679310" y="492759"/>
                  </a:lnTo>
                  <a:lnTo>
                    <a:pt x="1697878" y="539749"/>
                  </a:lnTo>
                  <a:lnTo>
                    <a:pt x="1714401" y="586739"/>
                  </a:lnTo>
                  <a:lnTo>
                    <a:pt x="1728817" y="633729"/>
                  </a:lnTo>
                  <a:lnTo>
                    <a:pt x="1741067" y="678179"/>
                  </a:lnTo>
                  <a:lnTo>
                    <a:pt x="1751088" y="722629"/>
                  </a:lnTo>
                  <a:lnTo>
                    <a:pt x="1761165" y="777239"/>
                  </a:lnTo>
                  <a:lnTo>
                    <a:pt x="1768921" y="830579"/>
                  </a:lnTo>
                  <a:lnTo>
                    <a:pt x="1774575" y="883919"/>
                  </a:lnTo>
                  <a:lnTo>
                    <a:pt x="1778343" y="937259"/>
                  </a:lnTo>
                  <a:lnTo>
                    <a:pt x="1780150" y="984249"/>
                  </a:lnTo>
                  <a:lnTo>
                    <a:pt x="1780199" y="985519"/>
                  </a:lnTo>
                  <a:lnTo>
                    <a:pt x="1780681" y="1012189"/>
                  </a:lnTo>
                  <a:lnTo>
                    <a:pt x="1780799" y="1022349"/>
                  </a:lnTo>
                  <a:lnTo>
                    <a:pt x="1780918" y="1032509"/>
                  </a:lnTo>
                  <a:lnTo>
                    <a:pt x="1781036" y="1042669"/>
                  </a:lnTo>
                  <a:lnTo>
                    <a:pt x="1781149" y="1049019"/>
                  </a:lnTo>
                  <a:lnTo>
                    <a:pt x="1781258" y="1051559"/>
                  </a:lnTo>
                  <a:lnTo>
                    <a:pt x="1781366" y="1054099"/>
                  </a:lnTo>
                  <a:lnTo>
                    <a:pt x="1781474" y="1056639"/>
                  </a:lnTo>
                  <a:lnTo>
                    <a:pt x="1781582" y="1059179"/>
                  </a:lnTo>
                  <a:lnTo>
                    <a:pt x="1781691" y="1061719"/>
                  </a:lnTo>
                  <a:lnTo>
                    <a:pt x="1781799" y="1064259"/>
                  </a:lnTo>
                  <a:lnTo>
                    <a:pt x="1781924" y="1066799"/>
                  </a:lnTo>
                  <a:lnTo>
                    <a:pt x="1783000" y="1085849"/>
                  </a:lnTo>
                  <a:lnTo>
                    <a:pt x="1782879" y="1101089"/>
                  </a:lnTo>
                  <a:lnTo>
                    <a:pt x="1782848" y="1104899"/>
                  </a:lnTo>
                  <a:lnTo>
                    <a:pt x="1779710" y="1122679"/>
                  </a:lnTo>
                  <a:lnTo>
                    <a:pt x="1775022" y="1130299"/>
                  </a:lnTo>
                  <a:lnTo>
                    <a:pt x="1767823" y="1136649"/>
                  </a:lnTo>
                  <a:lnTo>
                    <a:pt x="1759066" y="1139189"/>
                  </a:lnTo>
                  <a:close/>
                </a:path>
                <a:path w="1783080" h="1139190" extrusionOk="0">
                  <a:moveTo>
                    <a:pt x="185159" y="1079499"/>
                  </a:moveTo>
                  <a:lnTo>
                    <a:pt x="180081" y="1078229"/>
                  </a:lnTo>
                  <a:lnTo>
                    <a:pt x="174079" y="1076959"/>
                  </a:lnTo>
                  <a:lnTo>
                    <a:pt x="167616" y="1074419"/>
                  </a:lnTo>
                  <a:lnTo>
                    <a:pt x="162999" y="1066799"/>
                  </a:lnTo>
                  <a:lnTo>
                    <a:pt x="162538" y="1065529"/>
                  </a:lnTo>
                  <a:lnTo>
                    <a:pt x="158383" y="1060449"/>
                  </a:lnTo>
                  <a:lnTo>
                    <a:pt x="160691" y="1047749"/>
                  </a:lnTo>
                  <a:lnTo>
                    <a:pt x="160691" y="1046479"/>
                  </a:lnTo>
                  <a:lnTo>
                    <a:pt x="161614" y="1045209"/>
                  </a:lnTo>
                  <a:lnTo>
                    <a:pt x="162076" y="1042669"/>
                  </a:lnTo>
                  <a:lnTo>
                    <a:pt x="168828" y="1018539"/>
                  </a:lnTo>
                  <a:lnTo>
                    <a:pt x="169924" y="1012189"/>
                  </a:lnTo>
                  <a:lnTo>
                    <a:pt x="175168" y="989329"/>
                  </a:lnTo>
                  <a:lnTo>
                    <a:pt x="180023" y="966469"/>
                  </a:lnTo>
                  <a:lnTo>
                    <a:pt x="184791" y="942339"/>
                  </a:lnTo>
                  <a:lnTo>
                    <a:pt x="189775" y="918209"/>
                  </a:lnTo>
                  <a:lnTo>
                    <a:pt x="201821" y="872489"/>
                  </a:lnTo>
                  <a:lnTo>
                    <a:pt x="216893" y="828039"/>
                  </a:lnTo>
                  <a:lnTo>
                    <a:pt x="233863" y="783589"/>
                  </a:lnTo>
                  <a:lnTo>
                    <a:pt x="251603" y="739139"/>
                  </a:lnTo>
                  <a:lnTo>
                    <a:pt x="268983" y="694689"/>
                  </a:lnTo>
                  <a:lnTo>
                    <a:pt x="284876" y="650239"/>
                  </a:lnTo>
                  <a:lnTo>
                    <a:pt x="301954" y="605789"/>
                  </a:lnTo>
                  <a:lnTo>
                    <a:pt x="322563" y="563879"/>
                  </a:lnTo>
                  <a:lnTo>
                    <a:pt x="346464" y="523239"/>
                  </a:lnTo>
                  <a:lnTo>
                    <a:pt x="373422" y="483869"/>
                  </a:lnTo>
                  <a:lnTo>
                    <a:pt x="403199" y="447039"/>
                  </a:lnTo>
                  <a:lnTo>
                    <a:pt x="435560" y="412749"/>
                  </a:lnTo>
                  <a:lnTo>
                    <a:pt x="470266" y="380999"/>
                  </a:lnTo>
                  <a:lnTo>
                    <a:pt x="507081" y="350519"/>
                  </a:lnTo>
                  <a:lnTo>
                    <a:pt x="545768" y="322579"/>
                  </a:lnTo>
                  <a:lnTo>
                    <a:pt x="586092" y="295909"/>
                  </a:lnTo>
                  <a:lnTo>
                    <a:pt x="627813" y="271779"/>
                  </a:lnTo>
                  <a:lnTo>
                    <a:pt x="670697" y="250189"/>
                  </a:lnTo>
                  <a:lnTo>
                    <a:pt x="714506" y="231139"/>
                  </a:lnTo>
                  <a:lnTo>
                    <a:pt x="759004" y="214629"/>
                  </a:lnTo>
                  <a:lnTo>
                    <a:pt x="803953" y="199389"/>
                  </a:lnTo>
                  <a:lnTo>
                    <a:pt x="849117" y="186689"/>
                  </a:lnTo>
                  <a:lnTo>
                    <a:pt x="894259" y="176529"/>
                  </a:lnTo>
                  <a:lnTo>
                    <a:pt x="944448" y="168909"/>
                  </a:lnTo>
                  <a:lnTo>
                    <a:pt x="996851" y="167639"/>
                  </a:lnTo>
                  <a:lnTo>
                    <a:pt x="1050230" y="170179"/>
                  </a:lnTo>
                  <a:lnTo>
                    <a:pt x="1103351" y="177799"/>
                  </a:lnTo>
                  <a:lnTo>
                    <a:pt x="1154979" y="190499"/>
                  </a:lnTo>
                  <a:lnTo>
                    <a:pt x="1203876" y="209549"/>
                  </a:lnTo>
                  <a:lnTo>
                    <a:pt x="1213336" y="214629"/>
                  </a:lnTo>
                  <a:lnTo>
                    <a:pt x="996070" y="214629"/>
                  </a:lnTo>
                  <a:lnTo>
                    <a:pt x="948784" y="217169"/>
                  </a:lnTo>
                  <a:lnTo>
                    <a:pt x="903492" y="223519"/>
                  </a:lnTo>
                  <a:lnTo>
                    <a:pt x="858537" y="233679"/>
                  </a:lnTo>
                  <a:lnTo>
                    <a:pt x="813530" y="246379"/>
                  </a:lnTo>
                  <a:lnTo>
                    <a:pt x="768743" y="261619"/>
                  </a:lnTo>
                  <a:lnTo>
                    <a:pt x="724450" y="278129"/>
                  </a:lnTo>
                  <a:lnTo>
                    <a:pt x="680921" y="298449"/>
                  </a:lnTo>
                  <a:lnTo>
                    <a:pt x="638431" y="320039"/>
                  </a:lnTo>
                  <a:lnTo>
                    <a:pt x="597252" y="345439"/>
                  </a:lnTo>
                  <a:lnTo>
                    <a:pt x="557656" y="372109"/>
                  </a:lnTo>
                  <a:lnTo>
                    <a:pt x="519915" y="400049"/>
                  </a:lnTo>
                  <a:lnTo>
                    <a:pt x="484302" y="431799"/>
                  </a:lnTo>
                  <a:lnTo>
                    <a:pt x="451090" y="464819"/>
                  </a:lnTo>
                  <a:lnTo>
                    <a:pt x="420552" y="501649"/>
                  </a:lnTo>
                  <a:lnTo>
                    <a:pt x="392959" y="539749"/>
                  </a:lnTo>
                  <a:lnTo>
                    <a:pt x="368584" y="579119"/>
                  </a:lnTo>
                  <a:lnTo>
                    <a:pt x="347700" y="621029"/>
                  </a:lnTo>
                  <a:lnTo>
                    <a:pt x="330580" y="665479"/>
                  </a:lnTo>
                  <a:lnTo>
                    <a:pt x="314950" y="709929"/>
                  </a:lnTo>
                  <a:lnTo>
                    <a:pt x="297871" y="753109"/>
                  </a:lnTo>
                  <a:lnTo>
                    <a:pt x="280433" y="796289"/>
                  </a:lnTo>
                  <a:lnTo>
                    <a:pt x="263725" y="839469"/>
                  </a:lnTo>
                  <a:lnTo>
                    <a:pt x="248839" y="883919"/>
                  </a:lnTo>
                  <a:lnTo>
                    <a:pt x="236864" y="928369"/>
                  </a:lnTo>
                  <a:lnTo>
                    <a:pt x="227111" y="976629"/>
                  </a:lnTo>
                  <a:lnTo>
                    <a:pt x="222257" y="999489"/>
                  </a:lnTo>
                  <a:lnTo>
                    <a:pt x="217013" y="1023619"/>
                  </a:lnTo>
                  <a:lnTo>
                    <a:pt x="212108" y="1042669"/>
                  </a:lnTo>
                  <a:lnTo>
                    <a:pt x="209712" y="1051559"/>
                  </a:lnTo>
                  <a:lnTo>
                    <a:pt x="207780" y="1051559"/>
                  </a:lnTo>
                  <a:lnTo>
                    <a:pt x="207780" y="1056639"/>
                  </a:lnTo>
                  <a:lnTo>
                    <a:pt x="208267" y="1056639"/>
                  </a:lnTo>
                  <a:lnTo>
                    <a:pt x="204087" y="1070609"/>
                  </a:lnTo>
                  <a:lnTo>
                    <a:pt x="199008" y="1073149"/>
                  </a:lnTo>
                  <a:lnTo>
                    <a:pt x="198085" y="1073149"/>
                  </a:lnTo>
                  <a:lnTo>
                    <a:pt x="191622" y="1078229"/>
                  </a:lnTo>
                  <a:lnTo>
                    <a:pt x="185159" y="1079499"/>
                  </a:lnTo>
                  <a:close/>
                </a:path>
                <a:path w="1783080" h="1139190" extrusionOk="0">
                  <a:moveTo>
                    <a:pt x="1624364" y="1122679"/>
                  </a:moveTo>
                  <a:lnTo>
                    <a:pt x="1595352" y="1094739"/>
                  </a:lnTo>
                  <a:lnTo>
                    <a:pt x="1585354" y="1042669"/>
                  </a:lnTo>
                  <a:lnTo>
                    <a:pt x="1584360" y="1024889"/>
                  </a:lnTo>
                  <a:lnTo>
                    <a:pt x="1584289" y="1023619"/>
                  </a:lnTo>
                  <a:lnTo>
                    <a:pt x="1584218" y="1022349"/>
                  </a:lnTo>
                  <a:lnTo>
                    <a:pt x="1584147" y="1021079"/>
                  </a:lnTo>
                  <a:lnTo>
                    <a:pt x="1584076" y="1019809"/>
                  </a:lnTo>
                  <a:lnTo>
                    <a:pt x="1584005" y="1018539"/>
                  </a:lnTo>
                  <a:lnTo>
                    <a:pt x="1583883" y="1012189"/>
                  </a:lnTo>
                  <a:lnTo>
                    <a:pt x="1583834" y="1009649"/>
                  </a:lnTo>
                  <a:lnTo>
                    <a:pt x="1583712" y="1003299"/>
                  </a:lnTo>
                  <a:lnTo>
                    <a:pt x="1583212" y="971549"/>
                  </a:lnTo>
                  <a:lnTo>
                    <a:pt x="1582191" y="952499"/>
                  </a:lnTo>
                  <a:lnTo>
                    <a:pt x="1582123" y="951229"/>
                  </a:lnTo>
                  <a:lnTo>
                    <a:pt x="1578201" y="902969"/>
                  </a:lnTo>
                  <a:lnTo>
                    <a:pt x="1573904" y="854709"/>
                  </a:lnTo>
                  <a:lnTo>
                    <a:pt x="1573791" y="853439"/>
                  </a:lnTo>
                  <a:lnTo>
                    <a:pt x="1568295" y="803909"/>
                  </a:lnTo>
                  <a:lnTo>
                    <a:pt x="1561116" y="755649"/>
                  </a:lnTo>
                  <a:lnTo>
                    <a:pt x="1551654" y="707389"/>
                  </a:lnTo>
                  <a:lnTo>
                    <a:pt x="1540662" y="662939"/>
                  </a:lnTo>
                  <a:lnTo>
                    <a:pt x="1526104" y="613409"/>
                  </a:lnTo>
                  <a:lnTo>
                    <a:pt x="1508177" y="563879"/>
                  </a:lnTo>
                  <a:lnTo>
                    <a:pt x="1487081" y="516889"/>
                  </a:lnTo>
                  <a:lnTo>
                    <a:pt x="1463016" y="478789"/>
                  </a:lnTo>
                  <a:lnTo>
                    <a:pt x="1426632" y="436879"/>
                  </a:lnTo>
                  <a:lnTo>
                    <a:pt x="1387305" y="398779"/>
                  </a:lnTo>
                  <a:lnTo>
                    <a:pt x="1344862" y="364489"/>
                  </a:lnTo>
                  <a:lnTo>
                    <a:pt x="1299129" y="332739"/>
                  </a:lnTo>
                  <a:lnTo>
                    <a:pt x="1279833" y="318769"/>
                  </a:lnTo>
                  <a:lnTo>
                    <a:pt x="1242973" y="287019"/>
                  </a:lnTo>
                  <a:lnTo>
                    <a:pt x="1182874" y="252729"/>
                  </a:lnTo>
                  <a:lnTo>
                    <a:pt x="1138753" y="236219"/>
                  </a:lnTo>
                  <a:lnTo>
                    <a:pt x="1092170" y="223519"/>
                  </a:lnTo>
                  <a:lnTo>
                    <a:pt x="1044237" y="217169"/>
                  </a:lnTo>
                  <a:lnTo>
                    <a:pt x="996070" y="214629"/>
                  </a:lnTo>
                  <a:lnTo>
                    <a:pt x="1213336" y="214629"/>
                  </a:lnTo>
                  <a:lnTo>
                    <a:pt x="1248809" y="233679"/>
                  </a:lnTo>
                  <a:lnTo>
                    <a:pt x="1268703" y="247649"/>
                  </a:lnTo>
                  <a:lnTo>
                    <a:pt x="1306068" y="278129"/>
                  </a:lnTo>
                  <a:lnTo>
                    <a:pt x="1325443" y="293369"/>
                  </a:lnTo>
                  <a:lnTo>
                    <a:pt x="1364913" y="320039"/>
                  </a:lnTo>
                  <a:lnTo>
                    <a:pt x="1401989" y="349249"/>
                  </a:lnTo>
                  <a:lnTo>
                    <a:pt x="1436827" y="379729"/>
                  </a:lnTo>
                  <a:lnTo>
                    <a:pt x="1469583" y="412749"/>
                  </a:lnTo>
                  <a:lnTo>
                    <a:pt x="1500410" y="449579"/>
                  </a:lnTo>
                  <a:lnTo>
                    <a:pt x="1526673" y="490219"/>
                  </a:lnTo>
                  <a:lnTo>
                    <a:pt x="1549855" y="541019"/>
                  </a:lnTo>
                  <a:lnTo>
                    <a:pt x="1569647" y="595629"/>
                  </a:lnTo>
                  <a:lnTo>
                    <a:pt x="1585738" y="648969"/>
                  </a:lnTo>
                  <a:lnTo>
                    <a:pt x="1597819" y="697229"/>
                  </a:lnTo>
                  <a:lnTo>
                    <a:pt x="1607510" y="745489"/>
                  </a:lnTo>
                  <a:lnTo>
                    <a:pt x="1614852" y="796289"/>
                  </a:lnTo>
                  <a:lnTo>
                    <a:pt x="1620488" y="847089"/>
                  </a:lnTo>
                  <a:lnTo>
                    <a:pt x="1624946" y="896619"/>
                  </a:lnTo>
                  <a:lnTo>
                    <a:pt x="1629105" y="946149"/>
                  </a:lnTo>
                  <a:lnTo>
                    <a:pt x="1630284" y="971549"/>
                  </a:lnTo>
                  <a:lnTo>
                    <a:pt x="1630386" y="976629"/>
                  </a:lnTo>
                  <a:lnTo>
                    <a:pt x="1630462" y="980439"/>
                  </a:lnTo>
                  <a:lnTo>
                    <a:pt x="1630557" y="985519"/>
                  </a:lnTo>
                  <a:lnTo>
                    <a:pt x="1630650" y="991869"/>
                  </a:lnTo>
                  <a:lnTo>
                    <a:pt x="1630760" y="999489"/>
                  </a:lnTo>
                  <a:lnTo>
                    <a:pt x="1630877" y="1005839"/>
                  </a:lnTo>
                  <a:lnTo>
                    <a:pt x="1631305" y="1018539"/>
                  </a:lnTo>
                  <a:lnTo>
                    <a:pt x="1631391" y="1021079"/>
                  </a:lnTo>
                  <a:lnTo>
                    <a:pt x="1638531" y="1074419"/>
                  </a:lnTo>
                  <a:lnTo>
                    <a:pt x="1643984" y="1088389"/>
                  </a:lnTo>
                  <a:lnTo>
                    <a:pt x="1646545" y="1097279"/>
                  </a:lnTo>
                  <a:lnTo>
                    <a:pt x="1645427" y="1106169"/>
                  </a:lnTo>
                  <a:lnTo>
                    <a:pt x="1640933" y="1113789"/>
                  </a:lnTo>
                  <a:lnTo>
                    <a:pt x="1633366" y="1120139"/>
                  </a:lnTo>
                  <a:lnTo>
                    <a:pt x="1624364" y="1122679"/>
                  </a:lnTo>
                  <a:close/>
                </a:path>
                <a:path w="1783080" h="1139190" extrusionOk="0">
                  <a:moveTo>
                    <a:pt x="361900" y="1087119"/>
                  </a:moveTo>
                  <a:lnTo>
                    <a:pt x="352739" y="1087119"/>
                  </a:lnTo>
                  <a:lnTo>
                    <a:pt x="347661" y="1085849"/>
                  </a:lnTo>
                  <a:lnTo>
                    <a:pt x="334373" y="1061719"/>
                  </a:lnTo>
                  <a:lnTo>
                    <a:pt x="334273" y="1057909"/>
                  </a:lnTo>
                  <a:lnTo>
                    <a:pt x="345699" y="1005839"/>
                  </a:lnTo>
                  <a:lnTo>
                    <a:pt x="356432" y="965199"/>
                  </a:lnTo>
                  <a:lnTo>
                    <a:pt x="374083" y="916939"/>
                  </a:lnTo>
                  <a:lnTo>
                    <a:pt x="394461" y="868679"/>
                  </a:lnTo>
                  <a:lnTo>
                    <a:pt x="417522" y="822959"/>
                  </a:lnTo>
                  <a:lnTo>
                    <a:pt x="443223" y="778509"/>
                  </a:lnTo>
                  <a:lnTo>
                    <a:pt x="466823" y="741679"/>
                  </a:lnTo>
                  <a:lnTo>
                    <a:pt x="493183" y="702309"/>
                  </a:lnTo>
                  <a:lnTo>
                    <a:pt x="522117" y="662939"/>
                  </a:lnTo>
                  <a:lnTo>
                    <a:pt x="553443" y="623569"/>
                  </a:lnTo>
                  <a:lnTo>
                    <a:pt x="586976" y="584199"/>
                  </a:lnTo>
                  <a:lnTo>
                    <a:pt x="622532" y="546099"/>
                  </a:lnTo>
                  <a:lnTo>
                    <a:pt x="659928" y="509269"/>
                  </a:lnTo>
                  <a:lnTo>
                    <a:pt x="698979" y="476249"/>
                  </a:lnTo>
                  <a:lnTo>
                    <a:pt x="743693" y="441959"/>
                  </a:lnTo>
                  <a:lnTo>
                    <a:pt x="790113" y="414019"/>
                  </a:lnTo>
                  <a:lnTo>
                    <a:pt x="837952" y="391159"/>
                  </a:lnTo>
                  <a:lnTo>
                    <a:pt x="886920" y="374649"/>
                  </a:lnTo>
                  <a:lnTo>
                    <a:pt x="936731" y="365759"/>
                  </a:lnTo>
                  <a:lnTo>
                    <a:pt x="989244" y="363219"/>
                  </a:lnTo>
                  <a:lnTo>
                    <a:pt x="1041757" y="367029"/>
                  </a:lnTo>
                  <a:lnTo>
                    <a:pt x="1093578" y="377189"/>
                  </a:lnTo>
                  <a:lnTo>
                    <a:pt x="1144013" y="391159"/>
                  </a:lnTo>
                  <a:lnTo>
                    <a:pt x="1195030" y="411479"/>
                  </a:lnTo>
                  <a:lnTo>
                    <a:pt x="988479" y="411479"/>
                  </a:lnTo>
                  <a:lnTo>
                    <a:pt x="940886" y="412749"/>
                  </a:lnTo>
                  <a:lnTo>
                    <a:pt x="896150" y="421639"/>
                  </a:lnTo>
                  <a:lnTo>
                    <a:pt x="852344" y="435609"/>
                  </a:lnTo>
                  <a:lnTo>
                    <a:pt x="809625" y="457199"/>
                  </a:lnTo>
                  <a:lnTo>
                    <a:pt x="768146" y="482599"/>
                  </a:lnTo>
                  <a:lnTo>
                    <a:pt x="728063" y="511809"/>
                  </a:lnTo>
                  <a:lnTo>
                    <a:pt x="690587" y="544829"/>
                  </a:lnTo>
                  <a:lnTo>
                    <a:pt x="654776" y="579119"/>
                  </a:lnTo>
                  <a:lnTo>
                    <a:pt x="620783" y="615949"/>
                  </a:lnTo>
                  <a:lnTo>
                    <a:pt x="588759" y="654049"/>
                  </a:lnTo>
                  <a:lnTo>
                    <a:pt x="558857" y="692149"/>
                  </a:lnTo>
                  <a:lnTo>
                    <a:pt x="531226" y="730249"/>
                  </a:lnTo>
                  <a:lnTo>
                    <a:pt x="506019" y="767079"/>
                  </a:lnTo>
                  <a:lnTo>
                    <a:pt x="483387" y="802639"/>
                  </a:lnTo>
                  <a:lnTo>
                    <a:pt x="459056" y="844549"/>
                  </a:lnTo>
                  <a:lnTo>
                    <a:pt x="437279" y="887729"/>
                  </a:lnTo>
                  <a:lnTo>
                    <a:pt x="418012" y="933449"/>
                  </a:lnTo>
                  <a:lnTo>
                    <a:pt x="401213" y="979169"/>
                  </a:lnTo>
                  <a:lnTo>
                    <a:pt x="387644" y="1035049"/>
                  </a:lnTo>
                  <a:lnTo>
                    <a:pt x="382746" y="1055369"/>
                  </a:lnTo>
                  <a:lnTo>
                    <a:pt x="383670" y="1059179"/>
                  </a:lnTo>
                  <a:lnTo>
                    <a:pt x="383554" y="1060449"/>
                  </a:lnTo>
                  <a:lnTo>
                    <a:pt x="383439" y="1061719"/>
                  </a:lnTo>
                  <a:lnTo>
                    <a:pt x="383324" y="1062989"/>
                  </a:lnTo>
                  <a:lnTo>
                    <a:pt x="383208" y="1064259"/>
                  </a:lnTo>
                  <a:lnTo>
                    <a:pt x="382285" y="1069339"/>
                  </a:lnTo>
                  <a:lnTo>
                    <a:pt x="375548" y="1079499"/>
                  </a:lnTo>
                  <a:lnTo>
                    <a:pt x="368204" y="1085849"/>
                  </a:lnTo>
                  <a:lnTo>
                    <a:pt x="361900" y="1087119"/>
                  </a:lnTo>
                  <a:close/>
                </a:path>
                <a:path w="1783080" h="1139190" extrusionOk="0">
                  <a:moveTo>
                    <a:pt x="1459323" y="1080769"/>
                  </a:moveTo>
                  <a:lnTo>
                    <a:pt x="1451475" y="1080769"/>
                  </a:lnTo>
                  <a:lnTo>
                    <a:pt x="1444088" y="1078229"/>
                  </a:lnTo>
                  <a:lnTo>
                    <a:pt x="1438087" y="1069339"/>
                  </a:lnTo>
                  <a:lnTo>
                    <a:pt x="1436240" y="1066799"/>
                  </a:lnTo>
                  <a:lnTo>
                    <a:pt x="1433932" y="1061719"/>
                  </a:lnTo>
                  <a:lnTo>
                    <a:pt x="1433009" y="1055369"/>
                  </a:lnTo>
                  <a:lnTo>
                    <a:pt x="1432006" y="1046479"/>
                  </a:lnTo>
                  <a:lnTo>
                    <a:pt x="1431943" y="1045209"/>
                  </a:lnTo>
                  <a:lnTo>
                    <a:pt x="1431817" y="1042669"/>
                  </a:lnTo>
                  <a:lnTo>
                    <a:pt x="1431755" y="1041399"/>
                  </a:lnTo>
                  <a:lnTo>
                    <a:pt x="1431629" y="1038859"/>
                  </a:lnTo>
                  <a:lnTo>
                    <a:pt x="1431506" y="1035049"/>
                  </a:lnTo>
                  <a:lnTo>
                    <a:pt x="1431386" y="1029969"/>
                  </a:lnTo>
                  <a:lnTo>
                    <a:pt x="1431162" y="1026159"/>
                  </a:lnTo>
                  <a:lnTo>
                    <a:pt x="1429510" y="1007109"/>
                  </a:lnTo>
                  <a:lnTo>
                    <a:pt x="1429414" y="1003299"/>
                  </a:lnTo>
                  <a:lnTo>
                    <a:pt x="1429317" y="999489"/>
                  </a:lnTo>
                  <a:lnTo>
                    <a:pt x="1429226" y="947419"/>
                  </a:lnTo>
                  <a:lnTo>
                    <a:pt x="1427755" y="905509"/>
                  </a:lnTo>
                  <a:lnTo>
                    <a:pt x="1427666" y="902969"/>
                  </a:lnTo>
                  <a:lnTo>
                    <a:pt x="1427577" y="900429"/>
                  </a:lnTo>
                  <a:lnTo>
                    <a:pt x="1421987" y="850899"/>
                  </a:lnTo>
                  <a:lnTo>
                    <a:pt x="1411982" y="802639"/>
                  </a:lnTo>
                  <a:lnTo>
                    <a:pt x="1397000" y="755649"/>
                  </a:lnTo>
                  <a:lnTo>
                    <a:pt x="1377709" y="706119"/>
                  </a:lnTo>
                  <a:lnTo>
                    <a:pt x="1358464" y="659129"/>
                  </a:lnTo>
                  <a:lnTo>
                    <a:pt x="1338113" y="615949"/>
                  </a:lnTo>
                  <a:lnTo>
                    <a:pt x="1315505" y="576579"/>
                  </a:lnTo>
                  <a:lnTo>
                    <a:pt x="1289489" y="541019"/>
                  </a:lnTo>
                  <a:lnTo>
                    <a:pt x="1258914" y="509269"/>
                  </a:lnTo>
                  <a:lnTo>
                    <a:pt x="1222628" y="481329"/>
                  </a:lnTo>
                  <a:lnTo>
                    <a:pt x="1179479" y="457199"/>
                  </a:lnTo>
                  <a:lnTo>
                    <a:pt x="1128317" y="435609"/>
                  </a:lnTo>
                  <a:lnTo>
                    <a:pt x="1082801" y="422909"/>
                  </a:lnTo>
                  <a:lnTo>
                    <a:pt x="1035986" y="415289"/>
                  </a:lnTo>
                  <a:lnTo>
                    <a:pt x="988479" y="411479"/>
                  </a:lnTo>
                  <a:lnTo>
                    <a:pt x="1195030" y="411479"/>
                  </a:lnTo>
                  <a:lnTo>
                    <a:pt x="1238981" y="434339"/>
                  </a:lnTo>
                  <a:lnTo>
                    <a:pt x="1276749" y="461009"/>
                  </a:lnTo>
                  <a:lnTo>
                    <a:pt x="1309219" y="490219"/>
                  </a:lnTo>
                  <a:lnTo>
                    <a:pt x="1337273" y="524509"/>
                  </a:lnTo>
                  <a:lnTo>
                    <a:pt x="1361796" y="560069"/>
                  </a:lnTo>
                  <a:lnTo>
                    <a:pt x="1383670" y="600709"/>
                  </a:lnTo>
                  <a:lnTo>
                    <a:pt x="1403780" y="642619"/>
                  </a:lnTo>
                  <a:lnTo>
                    <a:pt x="1423010" y="688339"/>
                  </a:lnTo>
                  <a:lnTo>
                    <a:pt x="1442242" y="737869"/>
                  </a:lnTo>
                  <a:lnTo>
                    <a:pt x="1458703" y="789939"/>
                  </a:lnTo>
                  <a:lnTo>
                    <a:pt x="1469710" y="842009"/>
                  </a:lnTo>
                  <a:lnTo>
                    <a:pt x="1475870" y="896619"/>
                  </a:lnTo>
                  <a:lnTo>
                    <a:pt x="1477469" y="941069"/>
                  </a:lnTo>
                  <a:lnTo>
                    <a:pt x="1477561" y="943609"/>
                  </a:lnTo>
                  <a:lnTo>
                    <a:pt x="1477681" y="1007109"/>
                  </a:lnTo>
                  <a:lnTo>
                    <a:pt x="1478525" y="1018539"/>
                  </a:lnTo>
                  <a:lnTo>
                    <a:pt x="1478619" y="1019809"/>
                  </a:lnTo>
                  <a:lnTo>
                    <a:pt x="1478713" y="1021079"/>
                  </a:lnTo>
                  <a:lnTo>
                    <a:pt x="1479174" y="1022349"/>
                  </a:lnTo>
                  <a:lnTo>
                    <a:pt x="1479884" y="1035049"/>
                  </a:lnTo>
                  <a:lnTo>
                    <a:pt x="1479955" y="1036319"/>
                  </a:lnTo>
                  <a:lnTo>
                    <a:pt x="1480026" y="1037589"/>
                  </a:lnTo>
                  <a:lnTo>
                    <a:pt x="1480097" y="1045209"/>
                  </a:lnTo>
                  <a:lnTo>
                    <a:pt x="1481944" y="1049019"/>
                  </a:lnTo>
                  <a:lnTo>
                    <a:pt x="1483329" y="1052829"/>
                  </a:lnTo>
                  <a:lnTo>
                    <a:pt x="1483329" y="1056639"/>
                  </a:lnTo>
                  <a:lnTo>
                    <a:pt x="1481396" y="1066799"/>
                  </a:lnTo>
                  <a:lnTo>
                    <a:pt x="1476173" y="1074419"/>
                  </a:lnTo>
                  <a:lnTo>
                    <a:pt x="1468527" y="1079499"/>
                  </a:lnTo>
                  <a:lnTo>
                    <a:pt x="1459323" y="1080769"/>
                  </a:lnTo>
                  <a:close/>
                </a:path>
                <a:path w="1783080" h="1139190" extrusionOk="0">
                  <a:moveTo>
                    <a:pt x="552635" y="1075689"/>
                  </a:moveTo>
                  <a:lnTo>
                    <a:pt x="529552" y="1047749"/>
                  </a:lnTo>
                  <a:lnTo>
                    <a:pt x="530475" y="1038859"/>
                  </a:lnTo>
                  <a:lnTo>
                    <a:pt x="530937" y="1032509"/>
                  </a:lnTo>
                  <a:lnTo>
                    <a:pt x="541079" y="980439"/>
                  </a:lnTo>
                  <a:lnTo>
                    <a:pt x="558059" y="929639"/>
                  </a:lnTo>
                  <a:lnTo>
                    <a:pt x="579367" y="878839"/>
                  </a:lnTo>
                  <a:lnTo>
                    <a:pt x="602493" y="831849"/>
                  </a:lnTo>
                  <a:lnTo>
                    <a:pt x="624946" y="792479"/>
                  </a:lnTo>
                  <a:lnTo>
                    <a:pt x="654233" y="751839"/>
                  </a:lnTo>
                  <a:lnTo>
                    <a:pt x="689342" y="711199"/>
                  </a:lnTo>
                  <a:lnTo>
                    <a:pt x="729260" y="670559"/>
                  </a:lnTo>
                  <a:lnTo>
                    <a:pt x="772974" y="633729"/>
                  </a:lnTo>
                  <a:lnTo>
                    <a:pt x="819471" y="601979"/>
                  </a:lnTo>
                  <a:lnTo>
                    <a:pt x="869474" y="574039"/>
                  </a:lnTo>
                  <a:lnTo>
                    <a:pt x="920342" y="553719"/>
                  </a:lnTo>
                  <a:lnTo>
                    <a:pt x="970864" y="542289"/>
                  </a:lnTo>
                  <a:lnTo>
                    <a:pt x="1019828" y="542289"/>
                  </a:lnTo>
                  <a:lnTo>
                    <a:pt x="1058434" y="547369"/>
                  </a:lnTo>
                  <a:lnTo>
                    <a:pt x="1096001" y="557529"/>
                  </a:lnTo>
                  <a:lnTo>
                    <a:pt x="1146963" y="590549"/>
                  </a:lnTo>
                  <a:lnTo>
                    <a:pt x="1014289" y="590549"/>
                  </a:lnTo>
                  <a:lnTo>
                    <a:pt x="972884" y="591819"/>
                  </a:lnTo>
                  <a:lnTo>
                    <a:pt x="930268" y="600709"/>
                  </a:lnTo>
                  <a:lnTo>
                    <a:pt x="887305" y="618489"/>
                  </a:lnTo>
                  <a:lnTo>
                    <a:pt x="844862" y="642619"/>
                  </a:lnTo>
                  <a:lnTo>
                    <a:pt x="802163" y="671829"/>
                  </a:lnTo>
                  <a:lnTo>
                    <a:pt x="761952" y="706119"/>
                  </a:lnTo>
                  <a:lnTo>
                    <a:pt x="725178" y="742949"/>
                  </a:lnTo>
                  <a:lnTo>
                    <a:pt x="692790" y="781049"/>
                  </a:lnTo>
                  <a:lnTo>
                    <a:pt x="665736" y="817879"/>
                  </a:lnTo>
                  <a:lnTo>
                    <a:pt x="644966" y="853439"/>
                  </a:lnTo>
                  <a:lnTo>
                    <a:pt x="623737" y="897889"/>
                  </a:lnTo>
                  <a:lnTo>
                    <a:pt x="603936" y="943609"/>
                  </a:lnTo>
                  <a:lnTo>
                    <a:pt x="588031" y="990599"/>
                  </a:lnTo>
                  <a:lnTo>
                    <a:pt x="578488" y="1037589"/>
                  </a:lnTo>
                  <a:lnTo>
                    <a:pt x="580796" y="1041399"/>
                  </a:lnTo>
                  <a:lnTo>
                    <a:pt x="582181" y="1045209"/>
                  </a:lnTo>
                  <a:lnTo>
                    <a:pt x="582642" y="1047749"/>
                  </a:lnTo>
                  <a:lnTo>
                    <a:pt x="582299" y="1051559"/>
                  </a:lnTo>
                  <a:lnTo>
                    <a:pt x="582184" y="1052829"/>
                  </a:lnTo>
                  <a:lnTo>
                    <a:pt x="582070" y="1054099"/>
                  </a:lnTo>
                  <a:lnTo>
                    <a:pt x="581955" y="1055369"/>
                  </a:lnTo>
                  <a:lnTo>
                    <a:pt x="581841" y="1056639"/>
                  </a:lnTo>
                  <a:lnTo>
                    <a:pt x="581726" y="1057909"/>
                  </a:lnTo>
                  <a:lnTo>
                    <a:pt x="577391" y="1065529"/>
                  </a:lnTo>
                  <a:lnTo>
                    <a:pt x="570372" y="1071879"/>
                  </a:lnTo>
                  <a:lnTo>
                    <a:pt x="561406" y="1074419"/>
                  </a:lnTo>
                  <a:lnTo>
                    <a:pt x="552635" y="1075689"/>
                  </a:lnTo>
                  <a:close/>
                </a:path>
                <a:path w="1783080" h="1139190" extrusionOk="0">
                  <a:moveTo>
                    <a:pt x="1317133" y="1062989"/>
                  </a:moveTo>
                  <a:lnTo>
                    <a:pt x="1308824" y="1062989"/>
                  </a:lnTo>
                  <a:lnTo>
                    <a:pt x="1301437" y="1060449"/>
                  </a:lnTo>
                  <a:lnTo>
                    <a:pt x="1283894" y="1019809"/>
                  </a:lnTo>
                  <a:lnTo>
                    <a:pt x="1274380" y="980439"/>
                  </a:lnTo>
                  <a:lnTo>
                    <a:pt x="1263178" y="941069"/>
                  </a:lnTo>
                  <a:lnTo>
                    <a:pt x="1252408" y="901699"/>
                  </a:lnTo>
                  <a:lnTo>
                    <a:pt x="1244192" y="862329"/>
                  </a:lnTo>
                  <a:lnTo>
                    <a:pt x="1234375" y="822959"/>
                  </a:lnTo>
                  <a:lnTo>
                    <a:pt x="1216897" y="775969"/>
                  </a:lnTo>
                  <a:lnTo>
                    <a:pt x="1193100" y="727709"/>
                  </a:lnTo>
                  <a:lnTo>
                    <a:pt x="1164326" y="681989"/>
                  </a:lnTo>
                  <a:lnTo>
                    <a:pt x="1123181" y="633729"/>
                  </a:lnTo>
                  <a:lnTo>
                    <a:pt x="1078920" y="603249"/>
                  </a:lnTo>
                  <a:lnTo>
                    <a:pt x="1014289" y="590549"/>
                  </a:lnTo>
                  <a:lnTo>
                    <a:pt x="1146963" y="590549"/>
                  </a:lnTo>
                  <a:lnTo>
                    <a:pt x="1178580" y="622299"/>
                  </a:lnTo>
                  <a:lnTo>
                    <a:pt x="1203567" y="654049"/>
                  </a:lnTo>
                  <a:lnTo>
                    <a:pt x="1235457" y="704849"/>
                  </a:lnTo>
                  <a:lnTo>
                    <a:pt x="1261677" y="758189"/>
                  </a:lnTo>
                  <a:lnTo>
                    <a:pt x="1280886" y="810259"/>
                  </a:lnTo>
                  <a:lnTo>
                    <a:pt x="1291742" y="854709"/>
                  </a:lnTo>
                  <a:lnTo>
                    <a:pt x="1299692" y="894079"/>
                  </a:lnTo>
                  <a:lnTo>
                    <a:pt x="1310324" y="932179"/>
                  </a:lnTo>
                  <a:lnTo>
                    <a:pt x="1321476" y="971549"/>
                  </a:lnTo>
                  <a:lnTo>
                    <a:pt x="1330983" y="1010919"/>
                  </a:lnTo>
                  <a:lnTo>
                    <a:pt x="1330983" y="1012189"/>
                  </a:lnTo>
                  <a:lnTo>
                    <a:pt x="1333291" y="1021079"/>
                  </a:lnTo>
                  <a:lnTo>
                    <a:pt x="1337908" y="1026159"/>
                  </a:lnTo>
                  <a:lnTo>
                    <a:pt x="1341139" y="1032509"/>
                  </a:lnTo>
                  <a:lnTo>
                    <a:pt x="1341139" y="1038859"/>
                  </a:lnTo>
                  <a:lnTo>
                    <a:pt x="1339206" y="1049019"/>
                  </a:lnTo>
                  <a:lnTo>
                    <a:pt x="1333984" y="1056639"/>
                  </a:lnTo>
                  <a:lnTo>
                    <a:pt x="1326338" y="1061719"/>
                  </a:lnTo>
                  <a:lnTo>
                    <a:pt x="1317133" y="1062989"/>
                  </a:lnTo>
                  <a:close/>
                </a:path>
                <a:path w="1783080" h="1139190" extrusionOk="0">
                  <a:moveTo>
                    <a:pt x="208267" y="1056639"/>
                  </a:moveTo>
                  <a:lnTo>
                    <a:pt x="207780" y="1056639"/>
                  </a:lnTo>
                  <a:lnTo>
                    <a:pt x="207780" y="1051559"/>
                  </a:lnTo>
                  <a:lnTo>
                    <a:pt x="209712" y="1051559"/>
                  </a:lnTo>
                  <a:lnTo>
                    <a:pt x="209028" y="1054099"/>
                  </a:lnTo>
                  <a:lnTo>
                    <a:pt x="208267" y="1056639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7" name="Google Shape;997;p83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11577634" y="6248932"/>
              <a:ext cx="1360366" cy="13842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8" name="Google Shape;998;p83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7415052" y="7994308"/>
              <a:ext cx="1819274" cy="1666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9" name="Google Shape;999;p83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9470968" y="8280733"/>
              <a:ext cx="1607343" cy="1343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0" name="Google Shape;1000;p83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13749035" y="7952650"/>
              <a:ext cx="1131838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1" name="Google Shape;1001;p83"/>
            <p:cNvPicPr preferRelativeResize="0"/>
            <p:nvPr/>
          </p:nvPicPr>
          <p:blipFill rotWithShape="1">
            <a:blip r:embed="rId23">
              <a:alphaModFix/>
            </a:blip>
            <a:srcRect/>
            <a:stretch/>
          </p:blipFill>
          <p:spPr>
            <a:xfrm>
              <a:off x="11512206" y="8270271"/>
              <a:ext cx="1552574" cy="13525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02" name="Google Shape;1002;p83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7855620" y="4973973"/>
            <a:ext cx="876300" cy="719137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83"/>
          <p:cNvSpPr txBox="1"/>
          <p:nvPr/>
        </p:nvSpPr>
        <p:spPr>
          <a:xfrm>
            <a:off x="-17106" y="6324603"/>
            <a:ext cx="9161106" cy="533398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8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83"/>
          <p:cNvSpPr txBox="1"/>
          <p:nvPr/>
        </p:nvSpPr>
        <p:spPr>
          <a:xfrm>
            <a:off x="-29422" y="2052"/>
            <a:ext cx="9161106" cy="533398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8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70315b5f69_0_35"/>
          <p:cNvSpPr txBox="1"/>
          <p:nvPr/>
        </p:nvSpPr>
        <p:spPr>
          <a:xfrm>
            <a:off x="582600" y="937050"/>
            <a:ext cx="7759200" cy="49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Imagine you run a small design business: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b="1">
                <a:solidFill>
                  <a:schemeClr val="dk1"/>
                </a:solidFill>
              </a:rPr>
              <a:t>You finish a $1,000 project on June 30</a:t>
            </a:r>
            <a:r>
              <a:rPr lang="en-US" sz="1800">
                <a:solidFill>
                  <a:schemeClr val="dk1"/>
                </a:solidFill>
              </a:rPr>
              <a:t>, but your client doesn’t pay you until July 15.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marL="914400" lvl="1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 b="1">
                <a:solidFill>
                  <a:schemeClr val="dk1"/>
                </a:solidFill>
              </a:rPr>
              <a:t>Under accrual accounting</a:t>
            </a:r>
            <a:r>
              <a:rPr lang="en-US" sz="1800">
                <a:solidFill>
                  <a:schemeClr val="dk1"/>
                </a:solidFill>
              </a:rPr>
              <a:t>, you record the $1,000 as income on </a:t>
            </a:r>
            <a:r>
              <a:rPr lang="en-US" sz="1800" b="1">
                <a:solidFill>
                  <a:schemeClr val="dk1"/>
                </a:solidFill>
              </a:rPr>
              <a:t>June 30</a:t>
            </a:r>
            <a:r>
              <a:rPr lang="en-US" sz="1800">
                <a:solidFill>
                  <a:schemeClr val="dk1"/>
                </a:solidFill>
              </a:rPr>
              <a:t> (when the work was done).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marL="914400" lvl="1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Even though the money arrives later, the income is counted when </a:t>
            </a:r>
            <a:r>
              <a:rPr lang="en-US" sz="1800" b="1">
                <a:solidFill>
                  <a:schemeClr val="dk1"/>
                </a:solidFill>
              </a:rPr>
              <a:t>earned</a:t>
            </a:r>
            <a:r>
              <a:rPr lang="en-US" sz="1800">
                <a:solidFill>
                  <a:schemeClr val="dk1"/>
                </a:solidFill>
              </a:rPr>
              <a:t>.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Similarly, say you </a:t>
            </a:r>
            <a:r>
              <a:rPr lang="en-US" sz="1800" b="1">
                <a:solidFill>
                  <a:schemeClr val="dk1"/>
                </a:solidFill>
              </a:rPr>
              <a:t>get a $300 bill for software</a:t>
            </a:r>
            <a:r>
              <a:rPr lang="en-US" sz="1800">
                <a:solidFill>
                  <a:schemeClr val="dk1"/>
                </a:solidFill>
              </a:rPr>
              <a:t> you used in June, but you’ll </a:t>
            </a:r>
            <a:r>
              <a:rPr lang="en-US" sz="1800" b="1">
                <a:solidFill>
                  <a:schemeClr val="dk1"/>
                </a:solidFill>
              </a:rPr>
              <a:t>pay it in July</a:t>
            </a:r>
            <a:r>
              <a:rPr lang="en-US" sz="1800">
                <a:solidFill>
                  <a:schemeClr val="dk1"/>
                </a:solidFill>
              </a:rPr>
              <a:t>.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marL="914400" lvl="1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You record the $300 expense in </a:t>
            </a:r>
            <a:r>
              <a:rPr lang="en-US" sz="1800" b="1">
                <a:solidFill>
                  <a:schemeClr val="dk1"/>
                </a:solidFill>
              </a:rPr>
              <a:t>June</a:t>
            </a:r>
            <a:r>
              <a:rPr lang="en-US" sz="1800">
                <a:solidFill>
                  <a:schemeClr val="dk1"/>
                </a:solidFill>
              </a:rPr>
              <a:t>, not July, because that’s when you </a:t>
            </a:r>
            <a:r>
              <a:rPr lang="en-US" sz="1800" b="1">
                <a:solidFill>
                  <a:schemeClr val="dk1"/>
                </a:solidFill>
              </a:rPr>
              <a:t>used</a:t>
            </a:r>
            <a:r>
              <a:rPr lang="en-US" sz="1800">
                <a:solidFill>
                  <a:schemeClr val="dk1"/>
                </a:solidFill>
              </a:rPr>
              <a:t> the service.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161" name="Google Shape;161;g370315b5f69_0_35"/>
          <p:cNvSpPr txBox="1"/>
          <p:nvPr/>
        </p:nvSpPr>
        <p:spPr>
          <a:xfrm>
            <a:off x="0" y="0"/>
            <a:ext cx="9161100" cy="762000"/>
          </a:xfrm>
          <a:prstGeom prst="rect">
            <a:avLst/>
          </a:prstGeom>
          <a:solidFill>
            <a:srgbClr val="006A6A"/>
          </a:solidFill>
          <a:ln w="12700" cap="flat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6475" tIns="43225" rIns="86475" bIns="43225" anchor="ctr" anchorCtr="0">
            <a:noAutofit/>
          </a:bodyPr>
          <a:lstStyle/>
          <a:p>
            <a:pPr marL="109537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Accrual Accounting Example</a:t>
            </a:r>
            <a:endParaRPr/>
          </a:p>
        </p:txBody>
      </p:sp>
      <p:cxnSp>
        <p:nvCxnSpPr>
          <p:cNvPr id="162" name="Google Shape;162;g370315b5f69_0_35"/>
          <p:cNvCxnSpPr/>
          <p:nvPr/>
        </p:nvCxnSpPr>
        <p:spPr>
          <a:xfrm>
            <a:off x="8556" y="6306375"/>
            <a:ext cx="9144000" cy="0"/>
          </a:xfrm>
          <a:prstGeom prst="straightConnector1">
            <a:avLst/>
          </a:prstGeom>
          <a:noFill/>
          <a:ln w="57150" cap="sq" cmpd="sng">
            <a:solidFill>
              <a:srgbClr val="006A6A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movnglnc">
  <a:themeElements>
    <a:clrScheme name="">
      <a:dk1>
        <a:srgbClr val="000000"/>
      </a:dk1>
      <a:lt1>
        <a:srgbClr val="FFFFFF"/>
      </a:lt1>
      <a:dk2>
        <a:srgbClr val="0000FF"/>
      </a:dk2>
      <a:lt2>
        <a:srgbClr val="000000"/>
      </a:lt2>
      <a:accent1>
        <a:srgbClr val="00FFFF"/>
      </a:accent1>
      <a:accent2>
        <a:srgbClr val="FF0000"/>
      </a:accent2>
      <a:accent3>
        <a:srgbClr val="FFFFFF"/>
      </a:accent3>
      <a:accent4>
        <a:srgbClr val="000000"/>
      </a:accent4>
      <a:accent5>
        <a:srgbClr val="AAFFFF"/>
      </a:accent5>
      <a:accent6>
        <a:srgbClr val="E70000"/>
      </a:accent6>
      <a:hlink>
        <a:srgbClr val="000099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vnglnc">
  <a:themeElements>
    <a:clrScheme name="">
      <a:dk1>
        <a:srgbClr val="000000"/>
      </a:dk1>
      <a:lt1>
        <a:srgbClr val="FFFFFF"/>
      </a:lt1>
      <a:dk2>
        <a:srgbClr val="0000FF"/>
      </a:dk2>
      <a:lt2>
        <a:srgbClr val="000000"/>
      </a:lt2>
      <a:accent1>
        <a:srgbClr val="000000"/>
      </a:accent1>
      <a:accent2>
        <a:srgbClr val="FF0000"/>
      </a:accent2>
      <a:accent3>
        <a:srgbClr val="FFFFFF"/>
      </a:accent3>
      <a:accent4>
        <a:srgbClr val="000000"/>
      </a:accent4>
      <a:accent5>
        <a:srgbClr val="AAAAAA"/>
      </a:accent5>
      <a:accent6>
        <a:srgbClr val="E70000"/>
      </a:accent6>
      <a:hlink>
        <a:srgbClr val="00FF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4732</Words>
  <Application>Microsoft Office PowerPoint</Application>
  <PresentationFormat>On-screen Show (4:3)</PresentationFormat>
  <Paragraphs>627</Paragraphs>
  <Slides>86</Slides>
  <Notes>86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86</vt:i4>
      </vt:variant>
    </vt:vector>
  </HeadingPairs>
  <TitlesOfParts>
    <vt:vector size="95" baseType="lpstr">
      <vt:lpstr>Calibri</vt:lpstr>
      <vt:lpstr>Noto Sans Symbols</vt:lpstr>
      <vt:lpstr>Tahoma</vt:lpstr>
      <vt:lpstr>Verdana</vt:lpstr>
      <vt:lpstr>Arial</vt:lpstr>
      <vt:lpstr>Times New Roman</vt:lpstr>
      <vt:lpstr>Comic Sans MS</vt:lpstr>
      <vt:lpstr>movnglnc</vt:lpstr>
      <vt:lpstr>movnglnc</vt:lpstr>
      <vt:lpstr>Course Title: Financial Accounting Course Code: ACT 101 Course Instructor: Fairose Farin Chapter3:Adjusting the Accounts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Coby Harmon</dc:creator>
  <cp:lastModifiedBy>Fairose Farin</cp:lastModifiedBy>
  <cp:revision>6</cp:revision>
  <dcterms:created xsi:type="dcterms:W3CDTF">1997-03-28T18:03:02Z</dcterms:created>
  <dcterms:modified xsi:type="dcterms:W3CDTF">2025-10-28T03:47:52Z</dcterms:modified>
</cp:coreProperties>
</file>